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Black"/>
      <p:bold r:id="rId40"/>
      <p:boldItalic r:id="rId41"/>
    </p:embeddedFont>
    <p:embeddedFont>
      <p:font typeface="Proxima Nova"/>
      <p:regular r:id="rId42"/>
      <p:bold r:id="rId43"/>
      <p:italic r:id="rId44"/>
      <p:boldItalic r:id="rId45"/>
    </p:embeddedFont>
    <p:embeddedFont>
      <p:font typeface="Roboto"/>
      <p:regular r:id="rId46"/>
      <p:bold r:id="rId47"/>
      <p:italic r:id="rId48"/>
      <p:boldItalic r:id="rId49"/>
    </p:embeddedFont>
    <p:embeddedFont>
      <p:font typeface="Alfa Slab One"/>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AA6559-F60D-46B7-A0A1-88DCC9DC4D62}">
  <a:tblStyle styleId="{CFAA6559-F60D-46B7-A0A1-88DCC9DC4D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lack-bold.fntdata"/><Relationship Id="rId42" Type="http://schemas.openxmlformats.org/officeDocument/2006/relationships/font" Target="fonts/ProximaNova-regular.fntdata"/><Relationship Id="rId41" Type="http://schemas.openxmlformats.org/officeDocument/2006/relationships/font" Target="fonts/RobotoBlack-boldItalic.fntdata"/><Relationship Id="rId44" Type="http://schemas.openxmlformats.org/officeDocument/2006/relationships/font" Target="fonts/ProximaNova-italic.fntdata"/><Relationship Id="rId43" Type="http://schemas.openxmlformats.org/officeDocument/2006/relationships/font" Target="fonts/ProximaNova-bold.fntdata"/><Relationship Id="rId46" Type="http://schemas.openxmlformats.org/officeDocument/2006/relationships/font" Target="fonts/Roboto-regular.fntdata"/><Relationship Id="rId45"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AlfaSlabOn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ypost.com/2021/10/07/midtown-has-highest-retail-vacancy-rate-in-nyc-report/" TargetMode="External"/><Relationship Id="rId3" Type="http://schemas.openxmlformats.org/officeDocument/2006/relationships/hyperlink" Target="https://www.nytimes.com/2021/05/02/business/economy/remote-work-manhattan-storefront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c.gov/site/planning/planning-level/nyc-population/2020-census.pag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census.gov/"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c.gov/site/hpd/about/senior-team.page#:~:text=Adolfo%20Carri%C3%B3n%20Jr.%20is%20the,City%2C%20and%20around%20the%20country"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3c40c3671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3c40c3671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MEGHNA</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Traditionally, Bronx was leading. Later Brooklyn took the lead after the pandemic</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Staten Island had a big jump after the pandemic, after traditionally being the lowest</a:t>
            </a:r>
            <a:endParaRPr sz="1200">
              <a:solidFill>
                <a:srgbClr val="37415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2dd399a9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2dd399a9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Bitan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These heat maps show the difference between concentrations of residential and commercial evictions. While residential hotspots include Brooklyn and Bronx, commercial tends to be concentrated in Manhattan.</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strike="sngStrike">
                <a:solidFill>
                  <a:srgbClr val="374151"/>
                </a:solidFill>
                <a:latin typeface="Roboto"/>
                <a:ea typeface="Roboto"/>
                <a:cs typeface="Roboto"/>
                <a:sym typeface="Roboto"/>
              </a:rPr>
              <a:t>We can delete this slide and add in our pie chart instead</a:t>
            </a:r>
            <a:endParaRPr sz="1200" strike="sngStrike">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strike="sngStrike">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strike="sngStrike">
                <a:solidFill>
                  <a:srgbClr val="374151"/>
                </a:solidFill>
                <a:latin typeface="Roboto"/>
                <a:ea typeface="Roboto"/>
                <a:cs typeface="Roboto"/>
                <a:sym typeface="Roboto"/>
              </a:rPr>
              <a:t>Bitan</a:t>
            </a:r>
            <a:endParaRPr sz="1200" strike="sngStrike">
              <a:solidFill>
                <a:srgbClr val="374151"/>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785b4832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3785b483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BITAN</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solidFill>
                  <a:srgbClr val="666666"/>
                </a:solidFill>
                <a:latin typeface="Proxima Nova"/>
                <a:ea typeface="Proxima Nova"/>
                <a:cs typeface="Proxima Nova"/>
                <a:sym typeface="Proxima Nova"/>
              </a:rPr>
              <a:t>Residential leases are often shorter in duration than commercial leases, which may make it easier for landlords to evict residential tenants who fall behind on rent. Commercial leases typically have longer terms and may include provisions that make it harder for landlords to terminate a lease early.</a:t>
            </a:r>
            <a:endParaRPr sz="1500">
              <a:solidFill>
                <a:srgbClr val="666666"/>
              </a:solidFill>
              <a:latin typeface="Proxima Nova"/>
              <a:ea typeface="Proxima Nova"/>
              <a:cs typeface="Proxima Nova"/>
              <a:sym typeface="Proxima Nova"/>
            </a:endParaRPr>
          </a:p>
          <a:p>
            <a:pPr indent="0" lvl="0" marL="0" rtl="0" algn="l">
              <a:lnSpc>
                <a:spcPct val="115000"/>
              </a:lnSpc>
              <a:spcBef>
                <a:spcPts val="1200"/>
              </a:spcBef>
              <a:spcAft>
                <a:spcPts val="0"/>
              </a:spcAft>
              <a:buClr>
                <a:schemeClr val="dk1"/>
              </a:buClr>
              <a:buSzPts val="1100"/>
              <a:buFont typeface="Arial"/>
              <a:buNone/>
            </a:pPr>
            <a:r>
              <a:rPr lang="en" sz="1500">
                <a:solidFill>
                  <a:srgbClr val="666666"/>
                </a:solidFill>
                <a:latin typeface="Proxima Nova"/>
                <a:ea typeface="Proxima Nova"/>
                <a:cs typeface="Proxima Nova"/>
                <a:sym typeface="Proxima Nova"/>
              </a:rPr>
              <a:t>Commercials businesses also have more monetary resources to fight eviction in court.</a:t>
            </a:r>
            <a:endParaRPr sz="1500">
              <a:solidFill>
                <a:srgbClr val="666666"/>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b625678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b625678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MEGHNA</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Insights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Like noted earlier, we notice that Brooklyn leads in 2021 for residential, as well as in 2022 for commercial. Local Business in Grand Central and Midtown East are dependent on office workers.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Less foot traffic</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Increased </a:t>
            </a:r>
            <a:r>
              <a:rPr lang="en" sz="1200">
                <a:solidFill>
                  <a:srgbClr val="374151"/>
                </a:solidFill>
                <a:latin typeface="Roboto"/>
                <a:ea typeface="Roboto"/>
                <a:cs typeface="Roboto"/>
                <a:sym typeface="Roboto"/>
              </a:rPr>
              <a:t>lease</a:t>
            </a:r>
            <a:r>
              <a:rPr lang="en" sz="1200">
                <a:solidFill>
                  <a:srgbClr val="374151"/>
                </a:solidFill>
                <a:latin typeface="Roboto"/>
                <a:ea typeface="Roboto"/>
                <a:cs typeface="Roboto"/>
                <a:sym typeface="Roboto"/>
              </a:rPr>
              <a:t> prices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Increase in WFH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Surrounding businesses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600" u="sng">
                <a:solidFill>
                  <a:schemeClr val="hlink"/>
                </a:solidFill>
                <a:highlight>
                  <a:srgbClr val="1C1C1C"/>
                </a:highlight>
                <a:latin typeface="Proxima Nova"/>
                <a:ea typeface="Proxima Nova"/>
                <a:cs typeface="Proxima Nova"/>
                <a:sym typeface="Proxima Nova"/>
                <a:hlinkClick r:id="rId2"/>
              </a:rPr>
              <a:t>https://nypost.com/2021/10/07/midtown-has-highest-retail-vacancy-rate-in-nyc-report/</a:t>
            </a:r>
            <a:endParaRPr sz="1600">
              <a:solidFill>
                <a:srgbClr val="374151"/>
              </a:solidFill>
              <a:highlight>
                <a:srgbClr val="1C1C1C"/>
              </a:highlight>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600">
              <a:solidFill>
                <a:srgbClr val="374151"/>
              </a:solidFill>
              <a:highlight>
                <a:srgbClr val="1C1C1C"/>
              </a:highlight>
              <a:uFill>
                <a:noFill/>
              </a:uFill>
              <a:latin typeface="Proxima Nova"/>
              <a:ea typeface="Proxima Nova"/>
              <a:cs typeface="Proxima Nova"/>
              <a:sym typeface="Proxima Nova"/>
              <a:hlinkClick r:id="rId3">
                <a:extLst>
                  <a:ext uri="{A12FA001-AC4F-418D-AE19-62706E023703}">
                    <ahyp:hlinkClr val="tx"/>
                  </a:ext>
                </a:extLst>
              </a:hlinkClick>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dd399a9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dd399a9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MEGHNA</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This heatmap show how quickly eviction rates fell from March 2020 to December 2020. At the start COVID-19 pandemic in March 2020, NY state and city governments implemented several measures to protect renters from eviction. The eviction moratoriums prohibited landlords from evicting tenants for nonpayment of rent and provided temporary relief to renters who were facing financial hardship due to the pandemic. The first eviction moratorium was implemented in March 2020 by the New York State Court, which suspended eviction proceedings and issued a statewide moratorium on evictions for 90 days. This moratorium was later extended multiple times throughout the year. Additionally, the federal government implemented a nationwide eviction moratorium in September 2020, which further protected renters from eviction for nonpayment of rent through the end of the year.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NOTES: TAKE OUT NOV 2020 ITS REDUNDANT </a:t>
            </a:r>
            <a:endParaRPr sz="1200">
              <a:solidFill>
                <a:srgbClr val="374151"/>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dd5ce10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2dd5ce10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Meghna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Summary of the text in RED: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The COVID-19 pandemic further exacerbated the housing crisis in NYC, with many people losing their jobs and struggling to pay rent. The city implemented measures to protect renters, such as eviction moratoriums and rental assistance programs. In 2020, the COVID-19 Tenant Protection Act was passed, which includes a moratorium on evictions for financially impacted tenants, a ban on late fees for missed rent, and the option for temporary suspension of rent payments. Landlords are also prohibited from reporting non-payment of rent during the pandemic to credit agencies.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FF0000"/>
                </a:solidFill>
                <a:latin typeface="Roboto"/>
                <a:ea typeface="Roboto"/>
                <a:cs typeface="Roboto"/>
                <a:sym typeface="Roboto"/>
              </a:rPr>
              <a:t>The COVID-19 Tenant Protection Act is a law passed in New York State in 2020 in response to the COVID-19 pandemic. The law provides several protections for residential tenants who have been impacted by the pandemic. Some of the key provisions of the law include a moratorium on residential evictions for tenants who have experienced financial hardship due to the pandemic, </a:t>
            </a:r>
            <a:endParaRPr sz="1200">
              <a:solidFill>
                <a:srgbClr val="FF0000"/>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FF0000"/>
                </a:solidFill>
                <a:latin typeface="Roboto"/>
                <a:ea typeface="Roboto"/>
                <a:cs typeface="Roboto"/>
                <a:sym typeface="Roboto"/>
              </a:rPr>
              <a:t>-as well as a ban on landlords charging late fees or penalties for missed rent payments during the pandemic.</a:t>
            </a:r>
            <a:endParaRPr sz="1200">
              <a:solidFill>
                <a:srgbClr val="FF0000"/>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FF0000"/>
                </a:solidFill>
                <a:latin typeface="Roboto"/>
                <a:ea typeface="Roboto"/>
                <a:cs typeface="Roboto"/>
                <a:sym typeface="Roboto"/>
              </a:rPr>
              <a:t>Under the law, tenants who have experienced financial hardship due to COVID-19 can also request a temporary suspension of rent payments, which they will have to pay back over time, starting in 2021. The law also prohibits landlords from reporting non-payment of rent during the pandemic to credit reporting agencies, which could have a negative impact on a tenant's credit score.</a:t>
            </a:r>
            <a:endParaRPr sz="1200">
              <a:solidFill>
                <a:srgbClr val="FF0000"/>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latin typeface="Roboto"/>
                <a:ea typeface="Roboto"/>
                <a:cs typeface="Roboto"/>
                <a:sym typeface="Roboto"/>
              </a:rPr>
              <a:t>Source: https://hcr.ny.gov/covid-19-eviction-protections-tenants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785b483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785b483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BITAN -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In New York City, the statewide eviction moratorium was extended several times and eventually expired on August 2021. The federal eviction moratorium was also extended several times before it was expired on July 2021. As a result of the expiration of eviction moratoriums, there has been an increase in overall evictions. Landlords were now able to legally evict tenants who have fallen behind on their rent, resulting in many tenants losing their homes.</a:t>
            </a:r>
            <a:endParaRPr sz="1200">
              <a:solidFill>
                <a:srgbClr val="374151"/>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b625678a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b625678a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 Grossman had the greatest number of evictions, mainly concentrated in Bronx and Brooklyn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b8ea94f9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b8ea94f9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JAHIR</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c28ce72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3c28ce72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5 eviction hotspots from all years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2c96946ed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2c96946ed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Jessi</a:t>
            </a:r>
            <a:endParaRPr sz="1200">
              <a:solidFill>
                <a:srgbClr val="37415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374151"/>
                </a:solidFill>
                <a:latin typeface="Roboto"/>
                <a:ea typeface="Roboto"/>
                <a:cs typeface="Roboto"/>
                <a:sym typeface="Roboto"/>
              </a:rPr>
              <a:t>Housing in New York City has long been a pressing issue due to high demand and limited supply, resulting in sky-high prices and a lack of affordable options for many residents.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120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c28ce726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c28ce726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other features: NTA (neighborhood </a:t>
            </a:r>
            <a:r>
              <a:rPr lang="en"/>
              <a:t>tabulation area), BIN (</a:t>
            </a:r>
            <a:r>
              <a:rPr lang="en">
                <a:solidFill>
                  <a:schemeClr val="dk1"/>
                </a:solidFill>
                <a:latin typeface="Times New Roman"/>
                <a:ea typeface="Times New Roman"/>
                <a:cs typeface="Times New Roman"/>
                <a:sym typeface="Times New Roman"/>
              </a:rPr>
              <a:t>The Building Identification Number (BIN) associated with the provided entity location. It is formatted as a seven-digit numerical identifier, which is unique to each building in NYC.) Are these evictions occuring in the same building?</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3c28ce726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3c28ce726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of BIN in other neighborhood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b8caafb2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b8caafb2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94edfa09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394edfa09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3a628f3a6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3a628f3a6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aseline="30000" lang="en" sz="2000">
                <a:solidFill>
                  <a:srgbClr val="374151"/>
                </a:solidFill>
                <a:latin typeface="Roboto"/>
                <a:ea typeface="Roboto"/>
                <a:cs typeface="Roboto"/>
                <a:sym typeface="Roboto"/>
              </a:rPr>
              <a:t>MEGHNA</a:t>
            </a:r>
            <a:endParaRPr baseline="30000"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baseline="30000" lang="en" sz="1200">
                <a:solidFill>
                  <a:srgbClr val="374151"/>
                </a:solidFill>
                <a:latin typeface="Roboto"/>
                <a:ea typeface="Roboto"/>
                <a:cs typeface="Roboto"/>
                <a:sym typeface="Roboto"/>
              </a:rPr>
              <a:t>1</a:t>
            </a:r>
            <a:r>
              <a:rPr lang="en" sz="1200" u="sng">
                <a:solidFill>
                  <a:schemeClr val="hlink"/>
                </a:solidFill>
                <a:latin typeface="Roboto"/>
                <a:ea typeface="Roboto"/>
                <a:cs typeface="Roboto"/>
                <a:sym typeface="Roboto"/>
                <a:hlinkClick r:id="rId2"/>
              </a:rPr>
              <a:t>https://www.nyc.gov/site/planning/planning-level/nyc-population/2020-census.page</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c5622b8b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c5622b8b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BITAN  - ADDING A BAR GRAPH FOR MEDIAN INCOME BY EACH BOROUGH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U.S. Census Bureau, American Community Survey 1-Year Estimates, Table S1903 (2005-2019, 2021); retrieved from </a:t>
            </a:r>
            <a:r>
              <a:rPr lang="en" u="sng">
                <a:solidFill>
                  <a:schemeClr val="hlink"/>
                </a:solidFill>
                <a:hlinkClick r:id="rId2"/>
              </a:rPr>
              <a:t>https://data.census.gov/</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3cc84260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3cc84260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who are lower income tend to be </a:t>
            </a:r>
            <a:r>
              <a:rPr lang="en"/>
              <a:t>located</a:t>
            </a:r>
            <a:r>
              <a:rPr lang="en"/>
              <a:t> to higher evicted zipcodes </a:t>
            </a:r>
            <a:br>
              <a:rPr lang="en"/>
            </a:br>
            <a:r>
              <a:rPr lang="en"/>
              <a:t>Latest - COMBINE WITH PREVIOUS SLIDE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3c40c36715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3c40c36715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 </a:t>
            </a:r>
            <a:endParaRPr/>
          </a:p>
          <a:p>
            <a:pPr indent="0" lvl="0" marL="0" rtl="0" algn="l">
              <a:spcBef>
                <a:spcPts val="0"/>
              </a:spcBef>
              <a:spcAft>
                <a:spcPts val="0"/>
              </a:spcAft>
              <a:buNone/>
            </a:pPr>
            <a:br>
              <a:rPr lang="en"/>
            </a:br>
            <a:r>
              <a:rPr lang="en"/>
              <a:t>How does Average rent relate to </a:t>
            </a:r>
            <a:r>
              <a:rPr lang="en"/>
              <a:t>eviction</a:t>
            </a:r>
            <a:r>
              <a:rPr lang="en"/>
              <a:t> rates in nyc? </a:t>
            </a:r>
            <a:endParaRPr/>
          </a:p>
          <a:p>
            <a:pPr indent="-298450" lvl="0" marL="457200" rtl="0" algn="l">
              <a:spcBef>
                <a:spcPts val="0"/>
              </a:spcBef>
              <a:spcAft>
                <a:spcPts val="0"/>
              </a:spcAft>
              <a:buSzPts val="1100"/>
              <a:buChar char="-"/>
            </a:pPr>
            <a:r>
              <a:rPr lang="en"/>
              <a:t>Generally speaking, areas with higher average rent tend to have higher eviction rates, as tenants in these areas may struggle to keep up with the high cost of living. This can lead to non-payment of rent, which is one of the most common reasons for eviction in NYC.</a:t>
            </a:r>
            <a:endParaRPr/>
          </a:p>
          <a:p>
            <a:pPr indent="-298450" lvl="0" marL="457200" rtl="0" algn="l">
              <a:spcBef>
                <a:spcPts val="0"/>
              </a:spcBef>
              <a:spcAft>
                <a:spcPts val="0"/>
              </a:spcAft>
              <a:buSzPts val="1100"/>
              <a:buChar char="-"/>
            </a:pPr>
            <a:r>
              <a:rPr lang="en"/>
              <a:t>Overall, the relationship between average rent and eviction rates in NYC highlights the importance of addressing issues related to affordable housing and tenant protections. This can include efforts to increase affordable housing options, provide legal assistance to tenants facing eviction, and enact policies that protect tenants from unfair or discriminatory practices by landlords.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3c5622b8b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3c5622b8b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Jessi</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The Bronx has a higher proportion of stabilized units, while the other boroughs have a higher proportion of unregulated units.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The Bronx has always been the epicenter of evictions in NYC, with the highest eviction rate across the boroughs, until Brooklyn took the lead in 2021 and early 2022.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During the pandemic, there were several measures put in place to protect tenants in NYC from eviction, including a statewide eviction moratorium and a rent relief program. However, the specific impact on rent-stabilized versus unregulated tenants varied.</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Rent-stabilized tenants had protections in place pre-pandemic, including lease renewal and limited rent increases. These protections continued during the pandemic, with the addition of state rental assistance. Unregulated tenants lacked such protections, causing financial hardship and increased risk of eviction.</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This disparity in protections between rent-stabilized and unregulated tenants may have contributed to Brooklyn's higher eviction rates in 2021 and early 2022.</a:t>
            </a:r>
            <a:endParaRPr>
              <a:latin typeface="Proxima Nova"/>
              <a:ea typeface="Proxima Nova"/>
              <a:cs typeface="Proxima Nova"/>
              <a:sym typeface="Proxima Nov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94edfa09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394edfa09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394edfa0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394edfa0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JAHIR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br>
              <a:rPr lang="en" sz="1200">
                <a:solidFill>
                  <a:srgbClr val="374151"/>
                </a:solidFill>
                <a:latin typeface="Roboto"/>
                <a:ea typeface="Roboto"/>
                <a:cs typeface="Roboto"/>
                <a:sym typeface="Roboto"/>
              </a:rPr>
            </a:br>
            <a:r>
              <a:rPr lang="en" sz="1200">
                <a:solidFill>
                  <a:srgbClr val="374151"/>
                </a:solidFill>
                <a:latin typeface="Roboto"/>
                <a:ea typeface="Roboto"/>
                <a:cs typeface="Roboto"/>
                <a:sym typeface="Roboto"/>
              </a:rPr>
              <a:t>Senior HPD Team: </a:t>
            </a:r>
            <a:r>
              <a:rPr lang="en" sz="1200" u="sng">
                <a:solidFill>
                  <a:srgbClr val="374151"/>
                </a:solidFill>
                <a:latin typeface="Roboto"/>
                <a:ea typeface="Roboto"/>
                <a:cs typeface="Roboto"/>
                <a:sym typeface="Roboto"/>
                <a:hlinkClick r:id="rId2">
                  <a:extLst>
                    <a:ext uri="{A12FA001-AC4F-418D-AE19-62706E023703}">
                      <ahyp:hlinkClr val="tx"/>
                    </a:ext>
                  </a:extLst>
                </a:hlinkClick>
              </a:rPr>
              <a:t>https://www.nyc.gov/site/hpd/about/senior-team.page#:~:text=Adolfo%20Carri%C3%B3n%20Jr.%20is%20the,City%2C%20and%20around%20the%20country</a:t>
            </a:r>
            <a:r>
              <a:rPr lang="en" sz="1200">
                <a:solidFill>
                  <a:srgbClr val="374151"/>
                </a:solidFill>
                <a:latin typeface="Roboto"/>
                <a:ea typeface="Roboto"/>
                <a:cs typeface="Roboto"/>
                <a:sym typeface="Roboto"/>
              </a:rPr>
              <a:t>.</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c96946ed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c96946e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KEY FINDINGS - </a:t>
            </a:r>
            <a:endParaRPr sz="1200">
              <a:solidFill>
                <a:srgbClr val="37415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374151"/>
                </a:solidFill>
                <a:latin typeface="Roboto"/>
                <a:ea typeface="Roboto"/>
                <a:cs typeface="Roboto"/>
                <a:sym typeface="Roboto"/>
              </a:rPr>
              <a:t>Eviction Moratorium NYC over the last years - </a:t>
            </a:r>
            <a:endParaRPr sz="1200">
              <a:solidFill>
                <a:srgbClr val="374151"/>
              </a:solidFill>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700">
                <a:solidFill>
                  <a:schemeClr val="dk1"/>
                </a:solidFill>
                <a:latin typeface="Proxima Nova"/>
                <a:ea typeface="Proxima Nova"/>
                <a:cs typeface="Proxima Nova"/>
                <a:sym typeface="Proxima Nova"/>
              </a:rPr>
              <a:t>Our data shows massive changes in eviction rates in recent years. During 2017-2019, New York City had massive eviction rates. The eviction moratorium in NYC during the COVID-19 pandemic has led to a decrease in evictions in 2020 and 2021. Since, the evictions rate has slightly increased in late 2021 and 2022 due to the extended eviction moratorium laws in NYC during the pandemic. To further understand eviction trends in NYC, it would be worthwhile to investigate the income of neighborhoods with high eviction rates, particularly those with low-income populations.</a:t>
            </a:r>
            <a:endParaRPr sz="17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374151"/>
                </a:solidFill>
                <a:latin typeface="Roboto"/>
                <a:ea typeface="Roboto"/>
                <a:cs typeface="Roboto"/>
                <a:sym typeface="Roboto"/>
              </a:rPr>
              <a:t> COVID-19  - Less eviction during the pandemic in 2020/2021</a:t>
            </a:r>
            <a:endParaRPr sz="1200">
              <a:solidFill>
                <a:srgbClr val="374151"/>
              </a:solidFill>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Evictions rate has slightly increased in 2022/2023 due to extended Eviction Moratorium laws in NYC during the Pandemic</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Eviction trends in NYC vs the USA? </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For next steps, we can dig further on the income of neighborhoods with high eviction rates? Does low income</a:t>
            </a:r>
            <a:endParaRPr sz="1200">
              <a:solidFill>
                <a:srgbClr val="374151"/>
              </a:solidFill>
              <a:latin typeface="Roboto"/>
              <a:ea typeface="Roboto"/>
              <a:cs typeface="Roboto"/>
              <a:sym typeface="Roboto"/>
            </a:endParaRPr>
          </a:p>
          <a:p>
            <a:pPr indent="0" lvl="0" marL="0" rtl="0" algn="l">
              <a:lnSpc>
                <a:spcPct val="115000"/>
              </a:lnSpc>
              <a:spcBef>
                <a:spcPts val="1200"/>
              </a:spcBef>
              <a:spcAft>
                <a:spcPts val="1200"/>
              </a:spcAft>
              <a:buNone/>
            </a:pPr>
            <a:r>
              <a:rPr lang="en" sz="1200">
                <a:solidFill>
                  <a:srgbClr val="374151"/>
                </a:solidFill>
                <a:latin typeface="Roboto"/>
                <a:ea typeface="Roboto"/>
                <a:cs typeface="Roboto"/>
                <a:sym typeface="Roboto"/>
              </a:rPr>
              <a:t>The housing crisis is a cost of living crisis - intertwined with so many factors - making it difficult to solve - </a:t>
            </a:r>
            <a:endParaRPr sz="1200">
              <a:solidFill>
                <a:srgbClr val="374151"/>
              </a:solidFill>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785b483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785b483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We EACH TAKE A BULLET! </a:t>
            </a:r>
            <a:br>
              <a:rPr lang="en" sz="1200">
                <a:solidFill>
                  <a:srgbClr val="374151"/>
                </a:solidFill>
                <a:latin typeface="Roboto"/>
                <a:ea typeface="Roboto"/>
                <a:cs typeface="Roboto"/>
                <a:sym typeface="Roboto"/>
              </a:rPr>
            </a:br>
            <a:endParaRPr sz="1200">
              <a:solidFill>
                <a:srgbClr val="37415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374151"/>
                </a:solidFill>
                <a:latin typeface="Roboto"/>
                <a:ea typeface="Roboto"/>
                <a:cs typeface="Roboto"/>
                <a:sym typeface="Roboto"/>
              </a:rPr>
              <a:t>Questions to ask</a:t>
            </a:r>
            <a:endParaRPr sz="1200">
              <a:solidFill>
                <a:srgbClr val="374151"/>
              </a:solidFill>
              <a:latin typeface="Roboto"/>
              <a:ea typeface="Roboto"/>
              <a:cs typeface="Roboto"/>
              <a:sym typeface="Roboto"/>
            </a:endParaRPr>
          </a:p>
          <a:p>
            <a:pPr indent="-304800" lvl="0" marL="457200" rtl="0" algn="l">
              <a:lnSpc>
                <a:spcPct val="115000"/>
              </a:lnSpc>
              <a:spcBef>
                <a:spcPts val="12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How Vacancy rates affect the eviction rates?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How can policies be improved to mitigate the negative impact of evictions in NYC?</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Increase funding for affordable housing.</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Increase funding for rental assistance programs.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Expand access to legal services for tenants.</a:t>
            </a:r>
            <a:endParaRPr sz="1200">
              <a:solidFill>
                <a:srgbClr val="374151"/>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lang="en" sz="1200">
                <a:solidFill>
                  <a:srgbClr val="374151"/>
                </a:solidFill>
                <a:latin typeface="Roboto"/>
                <a:ea typeface="Roboto"/>
                <a:cs typeface="Roboto"/>
                <a:sym typeface="Roboto"/>
              </a:rPr>
              <a:t>- How does income and demographics lead to higher evictions in some NYC boroughs?</a:t>
            </a:r>
            <a:endParaRPr sz="1200">
              <a:solidFill>
                <a:srgbClr val="374151"/>
              </a:solidFill>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3785b4832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3785b4832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Formatting MLA ? or Footnotes? </a:t>
            </a:r>
            <a:endParaRPr sz="1200">
              <a:solidFill>
                <a:srgbClr val="374151"/>
              </a:solidFill>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2d7ad405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2d7ad405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94edfa09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394edfa09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Meghna </a:t>
            </a:r>
            <a:br>
              <a:rPr lang="en" sz="1200">
                <a:solidFill>
                  <a:srgbClr val="374151"/>
                </a:solidFill>
                <a:latin typeface="Roboto"/>
                <a:ea typeface="Roboto"/>
                <a:cs typeface="Roboto"/>
                <a:sym typeface="Roboto"/>
              </a:rPr>
            </a:br>
            <a:r>
              <a:rPr lang="en" sz="1200">
                <a:solidFill>
                  <a:srgbClr val="374151"/>
                </a:solidFill>
                <a:latin typeface="Roboto"/>
                <a:ea typeface="Roboto"/>
                <a:cs typeface="Roboto"/>
                <a:sym typeface="Roboto"/>
              </a:rPr>
              <a:t>Outline</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I. Introduction</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Briefly explain the importance of eviction data for NYC Public Housing</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 Provide an overview of the data analysis, which will focus on evictions across all five boroughs of NYC</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Provide context, housing crisis and COVID 19 eviction relief</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II. Overview of Evictions in NYC</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Present overall statistics on evictions in NYC, such as the total number of evictions, eviction rates, and the reasons for eviction</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III. The Bronx: An Eviction Hotspot</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Explain why the Bronx has the largest number of evictions among all NYC boroughs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Analyze the data to identify the neighborhoods within the Bronx with the highest eviction rates and the most evictions overall</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IV. Understanding the Causes of Evictions in the Bronx (Next Steps???)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Identify the most common reasons for evictions in the Bronx, such as non-payment of rent or lease violations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Analyze the data to determine whether there are any demographic or socioeconomic factors that contribute to higher rates of eviction in certain neighborhoods or among certain groups of people</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V. Implications for NYC Public Housing</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Discuss the implications of the data analysis for NYC Public Housing and its efforts to prevent evictions and homelessness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Provide recommendations for how NYC Public Housing can use the data to target resources and support to the neighborhoods and households at the highest risk of eviction</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VI. Conclusion</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Summarize the key findings of the data analysis and their implications for NYC Public Housing and the broader community</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 Emphasize the importance of ongoing data collection and analysis to address the problem of evictions and housing insecurity in NYC.</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394edfa0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394edfa0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a628f3a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3a628f3a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BITAN</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Initial # of entries - 67,729</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Number of entries after cleaning: 60,466</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While looking at the data we realized a number of entries were missing latitudinal and longitudinal data. After further inspection, we realized that the entries that had that missing data were also missing information such as Community Board (The NYC community board associated with the provided entity location), NTA, The Neighborhood Tabulation Area (NTA) associated with the provided entity location. And The Building Identification Number (BIN) associated with the provided entity location. It is formatted as a seven-digit numerical identifier, which is unique to each building in NYC.  </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ctr">
              <a:spcBef>
                <a:spcPts val="0"/>
              </a:spcBef>
              <a:spcAft>
                <a:spcPts val="0"/>
              </a:spcAft>
              <a:buNone/>
            </a:pPr>
            <a:r>
              <a:rPr b="1" lang="en" sz="2200">
                <a:solidFill>
                  <a:schemeClr val="dk1"/>
                </a:solidFill>
                <a:latin typeface="Proxima Nova"/>
                <a:ea typeface="Proxima Nova"/>
                <a:cs typeface="Proxima Nova"/>
                <a:sym typeface="Proxima Nova"/>
              </a:rPr>
              <a:t>Types of Data:</a:t>
            </a:r>
            <a:endParaRPr b="1" sz="2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2200">
                <a:solidFill>
                  <a:schemeClr val="dk1"/>
                </a:solidFill>
                <a:latin typeface="Proxima Nova"/>
                <a:ea typeface="Proxima Nova"/>
                <a:cs typeface="Proxima Nova"/>
                <a:sym typeface="Proxima Nova"/>
              </a:rPr>
              <a:t>Execution Date</a:t>
            </a:r>
            <a:endParaRPr sz="2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2200">
                <a:solidFill>
                  <a:schemeClr val="dk1"/>
                </a:solidFill>
                <a:latin typeface="Proxima Nova"/>
                <a:ea typeface="Proxima Nova"/>
                <a:cs typeface="Proxima Nova"/>
                <a:sym typeface="Proxima Nova"/>
              </a:rPr>
              <a:t>Address/Postal Code</a:t>
            </a:r>
            <a:endParaRPr sz="2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2200">
                <a:solidFill>
                  <a:schemeClr val="dk1"/>
                </a:solidFill>
                <a:latin typeface="Proxima Nova"/>
                <a:ea typeface="Proxima Nova"/>
                <a:cs typeface="Proxima Nova"/>
                <a:sym typeface="Proxima Nova"/>
              </a:rPr>
              <a:t>Type of Building: Residential or Commercial</a:t>
            </a:r>
            <a:endParaRPr sz="2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2200">
                <a:solidFill>
                  <a:schemeClr val="dk1"/>
                </a:solidFill>
                <a:latin typeface="Proxima Nova"/>
                <a:ea typeface="Proxima Nova"/>
                <a:cs typeface="Proxima Nova"/>
                <a:sym typeface="Proxima Nova"/>
              </a:rPr>
              <a:t>Borough</a:t>
            </a:r>
            <a:endParaRPr sz="2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2200">
                <a:solidFill>
                  <a:schemeClr val="dk1"/>
                </a:solidFill>
                <a:latin typeface="Proxima Nova"/>
                <a:ea typeface="Proxima Nova"/>
                <a:cs typeface="Proxima Nova"/>
                <a:sym typeface="Proxima Nova"/>
              </a:rPr>
              <a:t>Latitude/Longitude</a:t>
            </a:r>
            <a:endParaRPr sz="2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2200">
                <a:solidFill>
                  <a:schemeClr val="dk1"/>
                </a:solidFill>
                <a:latin typeface="Proxima Nova"/>
                <a:ea typeface="Proxima Nova"/>
                <a:cs typeface="Proxima Nova"/>
                <a:sym typeface="Proxima Nova"/>
              </a:rPr>
              <a:t>Marshal</a:t>
            </a:r>
            <a:endParaRPr sz="22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3b8ea94f9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3b8ea94f9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3c40c36715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3c40c36715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Jessi</a:t>
            </a:r>
            <a:endParaRPr sz="12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a:t>
            </a:r>
            <a:endParaRPr sz="1200">
              <a:solidFill>
                <a:srgbClr val="37415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3c40c3671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3c40c3671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74151"/>
                </a:solidFill>
                <a:latin typeface="Roboto"/>
                <a:ea typeface="Roboto"/>
                <a:cs typeface="Roboto"/>
                <a:sym typeface="Roboto"/>
              </a:rPr>
              <a:t>Jessi </a:t>
            </a:r>
            <a:endParaRPr sz="1200">
              <a:solidFill>
                <a:srgbClr val="37415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FDECDB"/>
            </a:gs>
            <a:gs pos="100000">
              <a:srgbClr val="F0A963"/>
            </a:gs>
          </a:gsLst>
          <a:lin ang="5400012" scaled="0"/>
        </a:gradFill>
      </p:bgPr>
    </p:bg>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1"/>
              </a:buClr>
              <a:buSzPts val="11000"/>
              <a:buNone/>
              <a:defRPr sz="11000">
                <a:solidFill>
                  <a:schemeClr val="dk1"/>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gradFill>
          <a:gsLst>
            <a:gs pos="0">
              <a:srgbClr val="CFE2F3"/>
            </a:gs>
            <a:gs pos="100000">
              <a:srgbClr val="70A4D5"/>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hyperlink" Target="https://data.census.go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hcr.ny.gov/covid-19-eviction-protections-tenants#:~:text=The%20Tenant%20Safe%20Harbor%20Act,hardship%20due%20to%20COVID%2D19" TargetMode="External"/><Relationship Id="rId4" Type="http://schemas.openxmlformats.org/officeDocument/2006/relationships/hyperlink" Target="https://www.thecity.nyc/housing/2022/1/13/22882998/as-eviction-pause-ends-in-new-york-heres-what-tenants-should-know" TargetMode="External"/><Relationship Id="rId5" Type="http://schemas.openxmlformats.org/officeDocument/2006/relationships/hyperlink" Target="https://council.nyc.gov/data/evictions/" TargetMode="External"/><Relationship Id="rId6" Type="http://schemas.openxmlformats.org/officeDocument/2006/relationships/hyperlink" Target="https://citylimits.org/2022/07/26/nyc-evictions-have-increased-every-month-this-year/" TargetMode="External"/><Relationship Id="rId7" Type="http://schemas.openxmlformats.org/officeDocument/2006/relationships/hyperlink" Target="https://www.nyc.gov/site/planning/planning-level/nyc-population/2020-census.page" TargetMode="External"/><Relationship Id="rId8" Type="http://schemas.openxmlformats.org/officeDocument/2006/relationships/hyperlink" Target="https://www.census.gov/library/visualizations/2021/geo/demographicmapviewer.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152400"/>
            <a:ext cx="8520600" cy="11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5"/>
                </a:solidFill>
              </a:rPr>
              <a:t>Uncovering The Truth Behind NYC's Evictions</a:t>
            </a:r>
            <a:endParaRPr sz="3000">
              <a:solidFill>
                <a:schemeClr val="accent5"/>
              </a:solidFill>
            </a:endParaRPr>
          </a:p>
        </p:txBody>
      </p:sp>
      <p:pic>
        <p:nvPicPr>
          <p:cNvPr id="57" name="Google Shape;57;p13"/>
          <p:cNvPicPr preferRelativeResize="0"/>
          <p:nvPr/>
        </p:nvPicPr>
        <p:blipFill>
          <a:blip r:embed="rId3">
            <a:alphaModFix/>
          </a:blip>
          <a:stretch>
            <a:fillRect/>
          </a:stretch>
        </p:blipFill>
        <p:spPr>
          <a:xfrm>
            <a:off x="2519413" y="1353075"/>
            <a:ext cx="3935826" cy="3176975"/>
          </a:xfrm>
          <a:prstGeom prst="rect">
            <a:avLst/>
          </a:prstGeom>
          <a:noFill/>
          <a:ln>
            <a:noFill/>
          </a:ln>
        </p:spPr>
      </p:pic>
      <p:sp>
        <p:nvSpPr>
          <p:cNvPr id="58" name="Google Shape;58;p13"/>
          <p:cNvSpPr txBox="1"/>
          <p:nvPr/>
        </p:nvSpPr>
        <p:spPr>
          <a:xfrm>
            <a:off x="423313" y="4567150"/>
            <a:ext cx="8297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5"/>
                </a:solidFill>
                <a:latin typeface="Alfa Slab One"/>
                <a:ea typeface="Alfa Slab One"/>
                <a:cs typeface="Alfa Slab One"/>
                <a:sym typeface="Alfa Slab One"/>
              </a:rPr>
              <a:t>Bitan Kar, Jessi Wu, Meghna Dev, Jahir Strong</a:t>
            </a:r>
            <a:endParaRPr sz="1500">
              <a:solidFill>
                <a:schemeClr val="accent5"/>
              </a:solidFill>
              <a:latin typeface="Alfa Slab One"/>
              <a:ea typeface="Alfa Slab One"/>
              <a:cs typeface="Alfa Slab One"/>
              <a:sym typeface="Alfa Slab One"/>
            </a:endParaRPr>
          </a:p>
        </p:txBody>
      </p:sp>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6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Trend of Evictions Over Time Across the Boroughs </a:t>
            </a:r>
            <a:endParaRPr sz="2400"/>
          </a:p>
        </p:txBody>
      </p:sp>
      <p:sp>
        <p:nvSpPr>
          <p:cNvPr id="134" name="Google Shape;134;p22"/>
          <p:cNvSpPr txBox="1"/>
          <p:nvPr/>
        </p:nvSpPr>
        <p:spPr>
          <a:xfrm>
            <a:off x="1004575" y="4819350"/>
            <a:ext cx="18045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pic>
        <p:nvPicPr>
          <p:cNvPr id="135" name="Google Shape;135;p22"/>
          <p:cNvPicPr preferRelativeResize="0"/>
          <p:nvPr/>
        </p:nvPicPr>
        <p:blipFill rotWithShape="1">
          <a:blip r:embed="rId3">
            <a:alphaModFix/>
          </a:blip>
          <a:srcRect b="0" l="0" r="0" t="0"/>
          <a:stretch/>
        </p:blipFill>
        <p:spPr>
          <a:xfrm>
            <a:off x="1130938" y="701450"/>
            <a:ext cx="6882125" cy="4194101"/>
          </a:xfrm>
          <a:prstGeom prst="rect">
            <a:avLst/>
          </a:prstGeom>
          <a:noFill/>
          <a:ln>
            <a:noFill/>
          </a:ln>
        </p:spPr>
      </p:pic>
      <p:sp>
        <p:nvSpPr>
          <p:cNvPr id="136" name="Google Shape;13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279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Residential vs. Commercial: 2017-2022</a:t>
            </a:r>
            <a:endParaRPr/>
          </a:p>
        </p:txBody>
      </p:sp>
      <p:pic>
        <p:nvPicPr>
          <p:cNvPr id="142" name="Google Shape;142;p23"/>
          <p:cNvPicPr preferRelativeResize="0"/>
          <p:nvPr/>
        </p:nvPicPr>
        <p:blipFill rotWithShape="1">
          <a:blip r:embed="rId3">
            <a:alphaModFix/>
          </a:blip>
          <a:srcRect b="0" l="0" r="0" t="2095"/>
          <a:stretch/>
        </p:blipFill>
        <p:spPr>
          <a:xfrm>
            <a:off x="275575" y="1088450"/>
            <a:ext cx="4330575" cy="3097125"/>
          </a:xfrm>
          <a:prstGeom prst="rect">
            <a:avLst/>
          </a:prstGeom>
          <a:noFill/>
          <a:ln>
            <a:noFill/>
          </a:ln>
        </p:spPr>
      </p:pic>
      <p:pic>
        <p:nvPicPr>
          <p:cNvPr id="143" name="Google Shape;143;p23"/>
          <p:cNvPicPr preferRelativeResize="0"/>
          <p:nvPr/>
        </p:nvPicPr>
        <p:blipFill>
          <a:blip r:embed="rId4">
            <a:alphaModFix/>
          </a:blip>
          <a:stretch>
            <a:fillRect/>
          </a:stretch>
        </p:blipFill>
        <p:spPr>
          <a:xfrm>
            <a:off x="4743341" y="1098275"/>
            <a:ext cx="4101883" cy="3087305"/>
          </a:xfrm>
          <a:prstGeom prst="rect">
            <a:avLst/>
          </a:prstGeom>
          <a:noFill/>
          <a:ln>
            <a:noFill/>
          </a:ln>
        </p:spPr>
      </p:pic>
      <p:sp>
        <p:nvSpPr>
          <p:cNvPr id="144" name="Google Shape;144;p23"/>
          <p:cNvSpPr txBox="1"/>
          <p:nvPr/>
        </p:nvSpPr>
        <p:spPr>
          <a:xfrm>
            <a:off x="369300" y="1255825"/>
            <a:ext cx="14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Residential</a:t>
            </a:r>
            <a:endParaRPr b="1">
              <a:latin typeface="Proxima Nova"/>
              <a:ea typeface="Proxima Nova"/>
              <a:cs typeface="Proxima Nova"/>
              <a:sym typeface="Proxima Nova"/>
            </a:endParaRPr>
          </a:p>
        </p:txBody>
      </p:sp>
      <p:sp>
        <p:nvSpPr>
          <p:cNvPr id="145" name="Google Shape;145;p23"/>
          <p:cNvSpPr txBox="1"/>
          <p:nvPr/>
        </p:nvSpPr>
        <p:spPr>
          <a:xfrm>
            <a:off x="4842425" y="1255825"/>
            <a:ext cx="14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Commercial</a:t>
            </a:r>
            <a:endParaRPr b="1">
              <a:latin typeface="Proxima Nova"/>
              <a:ea typeface="Proxima Nova"/>
              <a:cs typeface="Proxima Nova"/>
              <a:sym typeface="Proxima Nova"/>
            </a:endParaRPr>
          </a:p>
        </p:txBody>
      </p:sp>
      <p:sp>
        <p:nvSpPr>
          <p:cNvPr id="146" name="Google Shape;146;p23"/>
          <p:cNvSpPr txBox="1"/>
          <p:nvPr/>
        </p:nvSpPr>
        <p:spPr>
          <a:xfrm>
            <a:off x="639025" y="4754675"/>
            <a:ext cx="20598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sp>
        <p:nvSpPr>
          <p:cNvPr id="147" name="Google Shape;14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1115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lang="en" sz="2120"/>
              <a:t>How do eviction rates and patterns differ between commercial vs residential buildings?</a:t>
            </a:r>
            <a:endParaRPr sz="2120"/>
          </a:p>
          <a:p>
            <a:pPr indent="0" lvl="0" marL="0" rtl="0" algn="l">
              <a:spcBef>
                <a:spcPts val="1200"/>
              </a:spcBef>
              <a:spcAft>
                <a:spcPts val="0"/>
              </a:spcAft>
              <a:buSzPts val="990"/>
              <a:buNone/>
            </a:pPr>
            <a:r>
              <a:t/>
            </a:r>
            <a:endParaRPr sz="2700"/>
          </a:p>
        </p:txBody>
      </p:sp>
      <p:sp>
        <p:nvSpPr>
          <p:cNvPr id="153" name="Google Shape;153;p24"/>
          <p:cNvSpPr txBox="1"/>
          <p:nvPr>
            <p:ph idx="2" type="body"/>
          </p:nvPr>
        </p:nvSpPr>
        <p:spPr>
          <a:xfrm>
            <a:off x="5467200" y="1340350"/>
            <a:ext cx="3365100" cy="37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000000"/>
                </a:solidFill>
              </a:rPr>
              <a:t>Our dataset shows that most of the evictions from 2017 to 2022 have been residential properties.</a:t>
            </a:r>
            <a:endParaRPr sz="2300">
              <a:solidFill>
                <a:srgbClr val="000000"/>
              </a:solidFill>
            </a:endParaRPr>
          </a:p>
          <a:p>
            <a:pPr indent="0" lvl="0" marL="0" rtl="0" algn="ctr">
              <a:spcBef>
                <a:spcPts val="1200"/>
              </a:spcBef>
              <a:spcAft>
                <a:spcPts val="0"/>
              </a:spcAft>
              <a:buNone/>
            </a:pPr>
            <a:r>
              <a:rPr b="1" lang="en" sz="2300">
                <a:solidFill>
                  <a:srgbClr val="000000"/>
                </a:solidFill>
              </a:rPr>
              <a:t>WHY</a:t>
            </a:r>
            <a:r>
              <a:rPr b="1" lang="en" sz="2300">
                <a:solidFill>
                  <a:srgbClr val="000000"/>
                </a:solidFill>
              </a:rPr>
              <a:t>?</a:t>
            </a:r>
            <a:endParaRPr b="1" sz="2300">
              <a:solidFill>
                <a:srgbClr val="000000"/>
              </a:solidFill>
            </a:endParaRPr>
          </a:p>
          <a:p>
            <a:pPr indent="0" lvl="0" marL="0" rtl="0" algn="l">
              <a:spcBef>
                <a:spcPts val="1200"/>
              </a:spcBef>
              <a:spcAft>
                <a:spcPts val="0"/>
              </a:spcAft>
              <a:buNone/>
            </a:pPr>
            <a:r>
              <a:rPr lang="en" sz="1500"/>
              <a:t> </a:t>
            </a:r>
            <a:endParaRPr sz="1500"/>
          </a:p>
          <a:p>
            <a:pPr indent="0" lvl="0" marL="0" rtl="0" algn="l">
              <a:spcBef>
                <a:spcPts val="1200"/>
              </a:spcBef>
              <a:spcAft>
                <a:spcPts val="1200"/>
              </a:spcAft>
              <a:buNone/>
            </a:pPr>
            <a:r>
              <a:t/>
            </a:r>
            <a:endParaRPr b="1"/>
          </a:p>
        </p:txBody>
      </p:sp>
      <p:pic>
        <p:nvPicPr>
          <p:cNvPr id="154" name="Google Shape;154;p24"/>
          <p:cNvPicPr preferRelativeResize="0"/>
          <p:nvPr/>
        </p:nvPicPr>
        <p:blipFill>
          <a:blip r:embed="rId3">
            <a:alphaModFix/>
          </a:blip>
          <a:stretch>
            <a:fillRect/>
          </a:stretch>
        </p:blipFill>
        <p:spPr>
          <a:xfrm>
            <a:off x="498750" y="1340349"/>
            <a:ext cx="4383974" cy="2758225"/>
          </a:xfrm>
          <a:prstGeom prst="rect">
            <a:avLst/>
          </a:prstGeom>
          <a:noFill/>
          <a:ln>
            <a:noFill/>
          </a:ln>
        </p:spPr>
      </p:pic>
      <p:sp>
        <p:nvSpPr>
          <p:cNvPr id="155" name="Google Shape;155;p24"/>
          <p:cNvSpPr txBox="1"/>
          <p:nvPr/>
        </p:nvSpPr>
        <p:spPr>
          <a:xfrm>
            <a:off x="639025" y="4754675"/>
            <a:ext cx="20598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sp>
        <p:nvSpPr>
          <p:cNvPr id="156" name="Google Shape;15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5"/>
          <p:cNvPicPr preferRelativeResize="0"/>
          <p:nvPr/>
        </p:nvPicPr>
        <p:blipFill rotWithShape="1">
          <a:blip r:embed="rId3">
            <a:alphaModFix/>
          </a:blip>
          <a:srcRect b="0" l="0" r="0" t="9107"/>
          <a:stretch/>
        </p:blipFill>
        <p:spPr>
          <a:xfrm>
            <a:off x="442075" y="652375"/>
            <a:ext cx="8084737" cy="2043475"/>
          </a:xfrm>
          <a:prstGeom prst="rect">
            <a:avLst/>
          </a:prstGeom>
          <a:noFill/>
          <a:ln>
            <a:noFill/>
          </a:ln>
        </p:spPr>
      </p:pic>
      <p:sp>
        <p:nvSpPr>
          <p:cNvPr id="162" name="Google Shape;162;p25"/>
          <p:cNvSpPr txBox="1"/>
          <p:nvPr>
            <p:ph type="title"/>
          </p:nvPr>
        </p:nvSpPr>
        <p:spPr>
          <a:xfrm>
            <a:off x="485675" y="131750"/>
            <a:ext cx="8286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Evictions Across Boroughs Over Time by Property Type</a:t>
            </a:r>
            <a:endParaRPr sz="2100"/>
          </a:p>
        </p:txBody>
      </p:sp>
      <p:sp>
        <p:nvSpPr>
          <p:cNvPr id="163" name="Google Shape;163;p25"/>
          <p:cNvSpPr txBox="1"/>
          <p:nvPr/>
        </p:nvSpPr>
        <p:spPr>
          <a:xfrm>
            <a:off x="378875" y="4865300"/>
            <a:ext cx="24774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sp>
        <p:nvSpPr>
          <p:cNvPr id="164" name="Google Shape;164;p25"/>
          <p:cNvSpPr txBox="1"/>
          <p:nvPr/>
        </p:nvSpPr>
        <p:spPr>
          <a:xfrm>
            <a:off x="485675" y="574500"/>
            <a:ext cx="11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FF"/>
                </a:highlight>
                <a:latin typeface="Proxima Nova"/>
                <a:ea typeface="Proxima Nova"/>
                <a:cs typeface="Proxima Nova"/>
                <a:sym typeface="Proxima Nova"/>
              </a:rPr>
              <a:t>Residential</a:t>
            </a:r>
            <a:endParaRPr b="1">
              <a:highlight>
                <a:srgbClr val="FFFFFF"/>
              </a:highlight>
              <a:latin typeface="Proxima Nova"/>
              <a:ea typeface="Proxima Nova"/>
              <a:cs typeface="Proxima Nova"/>
              <a:sym typeface="Proxima Nova"/>
            </a:endParaRPr>
          </a:p>
        </p:txBody>
      </p:sp>
      <p:pic>
        <p:nvPicPr>
          <p:cNvPr id="165" name="Google Shape;165;p25"/>
          <p:cNvPicPr preferRelativeResize="0"/>
          <p:nvPr/>
        </p:nvPicPr>
        <p:blipFill rotWithShape="1">
          <a:blip r:embed="rId4">
            <a:alphaModFix/>
          </a:blip>
          <a:srcRect b="6376" l="0" r="0" t="7342"/>
          <a:stretch/>
        </p:blipFill>
        <p:spPr>
          <a:xfrm>
            <a:off x="442075" y="2791232"/>
            <a:ext cx="8084725" cy="2043493"/>
          </a:xfrm>
          <a:prstGeom prst="rect">
            <a:avLst/>
          </a:prstGeom>
          <a:noFill/>
          <a:ln>
            <a:noFill/>
          </a:ln>
        </p:spPr>
      </p:pic>
      <p:sp>
        <p:nvSpPr>
          <p:cNvPr id="166" name="Google Shape;166;p25"/>
          <p:cNvSpPr txBox="1"/>
          <p:nvPr/>
        </p:nvSpPr>
        <p:spPr>
          <a:xfrm>
            <a:off x="432272" y="2724153"/>
            <a:ext cx="117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Commercial</a:t>
            </a:r>
            <a:endParaRPr b="1">
              <a:latin typeface="Proxima Nova"/>
              <a:ea typeface="Proxima Nova"/>
              <a:cs typeface="Proxima Nova"/>
              <a:sym typeface="Proxima Nova"/>
            </a:endParaRPr>
          </a:p>
        </p:txBody>
      </p:sp>
      <p:sp>
        <p:nvSpPr>
          <p:cNvPr id="167" name="Google Shape;16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289350" y="44937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600"/>
              <a:t>Mar. 2020 </a:t>
            </a:r>
            <a:r>
              <a:rPr lang="en" sz="1600"/>
              <a:t>vs. Dec. 2020</a:t>
            </a:r>
            <a:endParaRPr sz="1600"/>
          </a:p>
          <a:p>
            <a:pPr indent="0" lvl="0" marL="0" rtl="0" algn="l">
              <a:spcBef>
                <a:spcPts val="0"/>
              </a:spcBef>
              <a:spcAft>
                <a:spcPts val="0"/>
              </a:spcAft>
              <a:buSzPts val="990"/>
              <a:buNone/>
            </a:pPr>
            <a:r>
              <a:t/>
            </a:r>
            <a:endParaRPr sz="1600"/>
          </a:p>
        </p:txBody>
      </p:sp>
      <p:sp>
        <p:nvSpPr>
          <p:cNvPr id="173" name="Google Shape;173;p26"/>
          <p:cNvSpPr txBox="1"/>
          <p:nvPr/>
        </p:nvSpPr>
        <p:spPr>
          <a:xfrm>
            <a:off x="685800" y="204225"/>
            <a:ext cx="71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lfa Slab One"/>
                <a:ea typeface="Alfa Slab One"/>
                <a:cs typeface="Alfa Slab One"/>
                <a:sym typeface="Alfa Slab One"/>
              </a:rPr>
              <a:t>Effects of </a:t>
            </a:r>
            <a:r>
              <a:rPr lang="en" sz="1800">
                <a:solidFill>
                  <a:schemeClr val="accent3"/>
                </a:solidFill>
                <a:latin typeface="Alfa Slab One"/>
                <a:ea typeface="Alfa Slab One"/>
                <a:cs typeface="Alfa Slab One"/>
                <a:sym typeface="Alfa Slab One"/>
              </a:rPr>
              <a:t>Eviction Moratoriums during the Pandemic </a:t>
            </a:r>
            <a:endParaRPr sz="1800">
              <a:solidFill>
                <a:schemeClr val="accent3"/>
              </a:solidFill>
              <a:latin typeface="Alfa Slab One"/>
              <a:ea typeface="Alfa Slab One"/>
              <a:cs typeface="Alfa Slab One"/>
              <a:sym typeface="Alfa Slab One"/>
            </a:endParaRPr>
          </a:p>
        </p:txBody>
      </p:sp>
      <p:pic>
        <p:nvPicPr>
          <p:cNvPr id="174" name="Google Shape;174;p26"/>
          <p:cNvPicPr preferRelativeResize="0"/>
          <p:nvPr/>
        </p:nvPicPr>
        <p:blipFill>
          <a:blip r:embed="rId3">
            <a:alphaModFix/>
          </a:blip>
          <a:stretch>
            <a:fillRect/>
          </a:stretch>
        </p:blipFill>
        <p:spPr>
          <a:xfrm>
            <a:off x="4882400" y="845575"/>
            <a:ext cx="3473728" cy="3648200"/>
          </a:xfrm>
          <a:prstGeom prst="rect">
            <a:avLst/>
          </a:prstGeom>
          <a:noFill/>
          <a:ln>
            <a:noFill/>
          </a:ln>
        </p:spPr>
      </p:pic>
      <p:pic>
        <p:nvPicPr>
          <p:cNvPr id="175" name="Google Shape;175;p26"/>
          <p:cNvPicPr preferRelativeResize="0"/>
          <p:nvPr/>
        </p:nvPicPr>
        <p:blipFill>
          <a:blip r:embed="rId4">
            <a:alphaModFix/>
          </a:blip>
          <a:stretch>
            <a:fillRect/>
          </a:stretch>
        </p:blipFill>
        <p:spPr>
          <a:xfrm>
            <a:off x="685800" y="845575"/>
            <a:ext cx="3606137" cy="3648200"/>
          </a:xfrm>
          <a:prstGeom prst="rect">
            <a:avLst/>
          </a:prstGeom>
          <a:noFill/>
          <a:ln>
            <a:noFill/>
          </a:ln>
        </p:spPr>
      </p:pic>
      <p:sp>
        <p:nvSpPr>
          <p:cNvPr id="176" name="Google Shape;176;p26"/>
          <p:cNvSpPr txBox="1"/>
          <p:nvPr/>
        </p:nvSpPr>
        <p:spPr>
          <a:xfrm>
            <a:off x="639025" y="4754675"/>
            <a:ext cx="20598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pic>
        <p:nvPicPr>
          <p:cNvPr id="177" name="Google Shape;177;p26"/>
          <p:cNvPicPr preferRelativeResize="0"/>
          <p:nvPr/>
        </p:nvPicPr>
        <p:blipFill rotWithShape="1">
          <a:blip r:embed="rId5">
            <a:alphaModFix/>
          </a:blip>
          <a:srcRect b="0" l="0" r="0" t="32363"/>
          <a:stretch/>
        </p:blipFill>
        <p:spPr>
          <a:xfrm>
            <a:off x="685800" y="845575"/>
            <a:ext cx="1569975" cy="517175"/>
          </a:xfrm>
          <a:prstGeom prst="rect">
            <a:avLst/>
          </a:prstGeom>
          <a:noFill/>
          <a:ln>
            <a:noFill/>
          </a:ln>
        </p:spPr>
      </p:pic>
      <p:pic>
        <p:nvPicPr>
          <p:cNvPr id="178" name="Google Shape;178;p26"/>
          <p:cNvPicPr preferRelativeResize="0"/>
          <p:nvPr/>
        </p:nvPicPr>
        <p:blipFill rotWithShape="1">
          <a:blip r:embed="rId6">
            <a:alphaModFix/>
          </a:blip>
          <a:srcRect b="0" l="0" r="0" t="38126"/>
          <a:stretch/>
        </p:blipFill>
        <p:spPr>
          <a:xfrm>
            <a:off x="4882400" y="845575"/>
            <a:ext cx="1716275" cy="517175"/>
          </a:xfrm>
          <a:prstGeom prst="rect">
            <a:avLst/>
          </a:prstGeom>
          <a:noFill/>
          <a:ln>
            <a:noFill/>
          </a:ln>
        </p:spPr>
      </p:pic>
      <p:sp>
        <p:nvSpPr>
          <p:cNvPr id="179" name="Google Shape;17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7"/>
          <p:cNvPicPr preferRelativeResize="0"/>
          <p:nvPr/>
        </p:nvPicPr>
        <p:blipFill>
          <a:blip r:embed="rId3">
            <a:alphaModFix/>
          </a:blip>
          <a:stretch>
            <a:fillRect/>
          </a:stretch>
        </p:blipFill>
        <p:spPr>
          <a:xfrm>
            <a:off x="2" y="-950999"/>
            <a:ext cx="9144003" cy="6094500"/>
          </a:xfrm>
          <a:prstGeom prst="rect">
            <a:avLst/>
          </a:prstGeom>
          <a:noFill/>
          <a:ln>
            <a:noFill/>
          </a:ln>
        </p:spPr>
      </p:pic>
      <p:sp>
        <p:nvSpPr>
          <p:cNvPr id="185" name="Google Shape;185;p27"/>
          <p:cNvSpPr txBox="1"/>
          <p:nvPr>
            <p:ph type="title"/>
          </p:nvPr>
        </p:nvSpPr>
        <p:spPr>
          <a:xfrm>
            <a:off x="311700" y="4255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Roboto Black"/>
                <a:ea typeface="Roboto Black"/>
                <a:cs typeface="Roboto Black"/>
                <a:sym typeface="Roboto Black"/>
              </a:rPr>
              <a:t>Data Context : COVID-19 Tenant Protection</a:t>
            </a:r>
            <a:endParaRPr>
              <a:solidFill>
                <a:schemeClr val="lt1"/>
              </a:solidFill>
              <a:latin typeface="Roboto Black"/>
              <a:ea typeface="Roboto Black"/>
              <a:cs typeface="Roboto Black"/>
              <a:sym typeface="Roboto Black"/>
            </a:endParaRPr>
          </a:p>
        </p:txBody>
      </p:sp>
      <p:sp>
        <p:nvSpPr>
          <p:cNvPr id="186" name="Google Shape;18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1700" y="127250"/>
            <a:ext cx="8792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CHANGE IN EVICTION </a:t>
            </a:r>
            <a:r>
              <a:rPr lang="en"/>
              <a:t>2020 VS 2021 VS 2022 </a:t>
            </a:r>
            <a:endParaRPr/>
          </a:p>
        </p:txBody>
      </p:sp>
      <p:sp>
        <p:nvSpPr>
          <p:cNvPr id="192" name="Google Shape;192;p28"/>
          <p:cNvSpPr txBox="1"/>
          <p:nvPr/>
        </p:nvSpPr>
        <p:spPr>
          <a:xfrm>
            <a:off x="639025" y="4754675"/>
            <a:ext cx="20598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sp>
        <p:nvSpPr>
          <p:cNvPr id="193" name="Google Shape;193;p28"/>
          <p:cNvSpPr txBox="1"/>
          <p:nvPr/>
        </p:nvSpPr>
        <p:spPr>
          <a:xfrm>
            <a:off x="980700" y="790900"/>
            <a:ext cx="14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2020 vs 2021</a:t>
            </a:r>
            <a:endParaRPr>
              <a:latin typeface="Proxima Nova"/>
              <a:ea typeface="Proxima Nova"/>
              <a:cs typeface="Proxima Nova"/>
              <a:sym typeface="Proxima Nova"/>
            </a:endParaRPr>
          </a:p>
        </p:txBody>
      </p:sp>
      <p:sp>
        <p:nvSpPr>
          <p:cNvPr id="194" name="Google Shape;194;p28"/>
          <p:cNvSpPr txBox="1"/>
          <p:nvPr/>
        </p:nvSpPr>
        <p:spPr>
          <a:xfrm>
            <a:off x="1801650" y="4267163"/>
            <a:ext cx="66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Eviction has gone up in the same neighborhoods as before the pandemic </a:t>
            </a:r>
            <a:endParaRPr>
              <a:latin typeface="Proxima Nova"/>
              <a:ea typeface="Proxima Nova"/>
              <a:cs typeface="Proxima Nova"/>
              <a:sym typeface="Proxima Nova"/>
            </a:endParaRPr>
          </a:p>
        </p:txBody>
      </p:sp>
      <p:pic>
        <p:nvPicPr>
          <p:cNvPr id="195" name="Google Shape;195;p28"/>
          <p:cNvPicPr preferRelativeResize="0"/>
          <p:nvPr/>
        </p:nvPicPr>
        <p:blipFill rotWithShape="1">
          <a:blip r:embed="rId3">
            <a:alphaModFix/>
          </a:blip>
          <a:srcRect b="0" l="0" r="0" t="3110"/>
          <a:stretch/>
        </p:blipFill>
        <p:spPr>
          <a:xfrm>
            <a:off x="3217013" y="1162900"/>
            <a:ext cx="2813950" cy="3016950"/>
          </a:xfrm>
          <a:prstGeom prst="rect">
            <a:avLst/>
          </a:prstGeom>
          <a:noFill/>
          <a:ln>
            <a:noFill/>
          </a:ln>
        </p:spPr>
      </p:pic>
      <p:pic>
        <p:nvPicPr>
          <p:cNvPr id="196" name="Google Shape;196;p28"/>
          <p:cNvPicPr preferRelativeResize="0"/>
          <p:nvPr/>
        </p:nvPicPr>
        <p:blipFill>
          <a:blip r:embed="rId4">
            <a:alphaModFix/>
          </a:blip>
          <a:stretch>
            <a:fillRect/>
          </a:stretch>
        </p:blipFill>
        <p:spPr>
          <a:xfrm>
            <a:off x="6150562" y="1162900"/>
            <a:ext cx="2813951" cy="3016949"/>
          </a:xfrm>
          <a:prstGeom prst="rect">
            <a:avLst/>
          </a:prstGeom>
          <a:noFill/>
          <a:ln>
            <a:noFill/>
          </a:ln>
        </p:spPr>
      </p:pic>
      <p:sp>
        <p:nvSpPr>
          <p:cNvPr id="197" name="Google Shape;197;p28"/>
          <p:cNvSpPr txBox="1"/>
          <p:nvPr/>
        </p:nvSpPr>
        <p:spPr>
          <a:xfrm>
            <a:off x="4380075" y="790900"/>
            <a:ext cx="18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2021</a:t>
            </a:r>
            <a:endParaRPr>
              <a:latin typeface="Proxima Nova"/>
              <a:ea typeface="Proxima Nova"/>
              <a:cs typeface="Proxima Nova"/>
              <a:sym typeface="Proxima Nova"/>
            </a:endParaRPr>
          </a:p>
        </p:txBody>
      </p:sp>
      <p:sp>
        <p:nvSpPr>
          <p:cNvPr id="198" name="Google Shape;198;p28"/>
          <p:cNvSpPr txBox="1"/>
          <p:nvPr/>
        </p:nvSpPr>
        <p:spPr>
          <a:xfrm>
            <a:off x="7264725" y="790888"/>
            <a:ext cx="15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2022</a:t>
            </a:r>
            <a:endParaRPr>
              <a:latin typeface="Proxima Nova"/>
              <a:ea typeface="Proxima Nova"/>
              <a:cs typeface="Proxima Nova"/>
              <a:sym typeface="Proxima Nova"/>
            </a:endParaRPr>
          </a:p>
        </p:txBody>
      </p:sp>
      <p:pic>
        <p:nvPicPr>
          <p:cNvPr id="199" name="Google Shape;199;p28"/>
          <p:cNvPicPr preferRelativeResize="0"/>
          <p:nvPr/>
        </p:nvPicPr>
        <p:blipFill rotWithShape="1">
          <a:blip r:embed="rId5">
            <a:alphaModFix/>
          </a:blip>
          <a:srcRect b="45456" l="10804" r="49529" t="11884"/>
          <a:stretch/>
        </p:blipFill>
        <p:spPr>
          <a:xfrm>
            <a:off x="125775" y="1162900"/>
            <a:ext cx="2912075" cy="3016949"/>
          </a:xfrm>
          <a:prstGeom prst="rect">
            <a:avLst/>
          </a:prstGeom>
          <a:noFill/>
          <a:ln>
            <a:noFill/>
          </a:ln>
        </p:spPr>
      </p:pic>
      <p:sp>
        <p:nvSpPr>
          <p:cNvPr id="200" name="Google Shape;20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11700" y="445025"/>
            <a:ext cx="3385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Evictions by Marshal</a:t>
            </a:r>
            <a:endParaRPr/>
          </a:p>
        </p:txBody>
      </p:sp>
      <p:sp>
        <p:nvSpPr>
          <p:cNvPr id="206" name="Google Shape;20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29"/>
          <p:cNvPicPr preferRelativeResize="0"/>
          <p:nvPr/>
        </p:nvPicPr>
        <p:blipFill>
          <a:blip r:embed="rId3">
            <a:alphaModFix/>
          </a:blip>
          <a:stretch>
            <a:fillRect/>
          </a:stretch>
        </p:blipFill>
        <p:spPr>
          <a:xfrm>
            <a:off x="4152278" y="67375"/>
            <a:ext cx="4858086" cy="5008751"/>
          </a:xfrm>
          <a:prstGeom prst="rect">
            <a:avLst/>
          </a:prstGeom>
          <a:noFill/>
          <a:ln>
            <a:noFill/>
          </a:ln>
        </p:spPr>
      </p:pic>
      <p:pic>
        <p:nvPicPr>
          <p:cNvPr id="208" name="Google Shape;208;p29"/>
          <p:cNvPicPr preferRelativeResize="0"/>
          <p:nvPr/>
        </p:nvPicPr>
        <p:blipFill>
          <a:blip r:embed="rId4">
            <a:alphaModFix/>
          </a:blip>
          <a:stretch>
            <a:fillRect/>
          </a:stretch>
        </p:blipFill>
        <p:spPr>
          <a:xfrm>
            <a:off x="1669425" y="1886150"/>
            <a:ext cx="2273900" cy="1949050"/>
          </a:xfrm>
          <a:prstGeom prst="rect">
            <a:avLst/>
          </a:prstGeom>
          <a:noFill/>
          <a:ln>
            <a:noFill/>
          </a:ln>
        </p:spPr>
      </p:pic>
      <p:sp>
        <p:nvSpPr>
          <p:cNvPr id="209" name="Google Shape;20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213" name="Shape 213"/>
        <p:cNvGrpSpPr/>
        <p:nvPr/>
      </p:nvGrpSpPr>
      <p:grpSpPr>
        <a:xfrm>
          <a:off x="0" y="0"/>
          <a:ext cx="0" cy="0"/>
          <a:chOff x="0" y="0"/>
          <a:chExt cx="0" cy="0"/>
        </a:xfrm>
      </p:grpSpPr>
      <p:sp>
        <p:nvSpPr>
          <p:cNvPr id="214" name="Google Shape;214;p30"/>
          <p:cNvSpPr txBox="1"/>
          <p:nvPr>
            <p:ph type="ctrTitle"/>
          </p:nvPr>
        </p:nvSpPr>
        <p:spPr>
          <a:xfrm>
            <a:off x="311700" y="1592850"/>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3C78D8"/>
                </a:solidFill>
              </a:rPr>
              <a:t>The Bronx: An Eviction Hotspot</a:t>
            </a:r>
            <a:endParaRPr>
              <a:solidFill>
                <a:srgbClr val="3C78D8"/>
              </a:solidFill>
            </a:endParaRPr>
          </a:p>
        </p:txBody>
      </p:sp>
      <p:sp>
        <p:nvSpPr>
          <p:cNvPr id="215" name="Google Shape;21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FE2F3"/>
            </a:gs>
            <a:gs pos="100000">
              <a:srgbClr val="70A4D5"/>
            </a:gs>
          </a:gsLst>
          <a:lin ang="5400700" scaled="0"/>
        </a:gradFill>
      </p:bgPr>
    </p:bg>
    <p:spTree>
      <p:nvGrpSpPr>
        <p:cNvPr id="219" name="Shape 219"/>
        <p:cNvGrpSpPr/>
        <p:nvPr/>
      </p:nvGrpSpPr>
      <p:grpSpPr>
        <a:xfrm>
          <a:off x="0" y="0"/>
          <a:ext cx="0" cy="0"/>
          <a:chOff x="0" y="0"/>
          <a:chExt cx="0" cy="0"/>
        </a:xfrm>
      </p:grpSpPr>
      <p:pic>
        <p:nvPicPr>
          <p:cNvPr id="220" name="Google Shape;220;p31"/>
          <p:cNvPicPr preferRelativeResize="0"/>
          <p:nvPr/>
        </p:nvPicPr>
        <p:blipFill>
          <a:blip r:embed="rId3">
            <a:alphaModFix/>
          </a:blip>
          <a:stretch>
            <a:fillRect/>
          </a:stretch>
        </p:blipFill>
        <p:spPr>
          <a:xfrm>
            <a:off x="385638" y="345700"/>
            <a:ext cx="8372726" cy="4452099"/>
          </a:xfrm>
          <a:prstGeom prst="rect">
            <a:avLst/>
          </a:prstGeom>
          <a:noFill/>
          <a:ln>
            <a:noFill/>
          </a:ln>
        </p:spPr>
      </p:pic>
      <p:graphicFrame>
        <p:nvGraphicFramePr>
          <p:cNvPr id="221" name="Google Shape;221;p31"/>
          <p:cNvGraphicFramePr/>
          <p:nvPr/>
        </p:nvGraphicFramePr>
        <p:xfrm>
          <a:off x="6588775" y="1276447"/>
          <a:ext cx="3000000" cy="3000000"/>
        </p:xfrm>
        <a:graphic>
          <a:graphicData uri="http://schemas.openxmlformats.org/drawingml/2006/table">
            <a:tbl>
              <a:tblPr>
                <a:noFill/>
                <a:tableStyleId>{CFAA6559-F60D-46B7-A0A1-88DCC9DC4D62}</a:tableStyleId>
              </a:tblPr>
              <a:tblGrid>
                <a:gridCol w="1009300"/>
                <a:gridCol w="1009300"/>
              </a:tblGrid>
              <a:tr h="557025">
                <a:tc>
                  <a:txBody>
                    <a:bodyPr/>
                    <a:lstStyle/>
                    <a:p>
                      <a:pPr indent="0" lvl="0" marL="0" rtl="0" algn="l">
                        <a:spcBef>
                          <a:spcPts val="0"/>
                        </a:spcBef>
                        <a:spcAft>
                          <a:spcPts val="0"/>
                        </a:spcAft>
                        <a:buNone/>
                      </a:pPr>
                      <a:r>
                        <a:rPr b="1" lang="en"/>
                        <a:t>Eviction Postcode</a:t>
                      </a:r>
                      <a:endParaRPr b="1"/>
                    </a:p>
                  </a:txBody>
                  <a:tcPr marT="91425" marB="91425" marR="91425" marL="91425">
                    <a:solidFill>
                      <a:srgbClr val="6D9EEB"/>
                    </a:solidFill>
                  </a:tcPr>
                </a:tc>
                <a:tc>
                  <a:txBody>
                    <a:bodyPr/>
                    <a:lstStyle/>
                    <a:p>
                      <a:pPr indent="0" lvl="0" marL="0" rtl="0" algn="l">
                        <a:spcBef>
                          <a:spcPts val="0"/>
                        </a:spcBef>
                        <a:spcAft>
                          <a:spcPts val="0"/>
                        </a:spcAft>
                        <a:buNone/>
                      </a:pPr>
                      <a:r>
                        <a:rPr b="1" lang="en"/>
                        <a:t># of Evictions</a:t>
                      </a:r>
                      <a:endParaRPr b="1"/>
                    </a:p>
                  </a:txBody>
                  <a:tcPr marT="91425" marB="91425" marR="91425" marL="91425">
                    <a:solidFill>
                      <a:srgbClr val="6D9EEB"/>
                    </a:solidFill>
                  </a:tcPr>
                </a:tc>
              </a:tr>
              <a:tr h="362050">
                <a:tc>
                  <a:txBody>
                    <a:bodyPr/>
                    <a:lstStyle/>
                    <a:p>
                      <a:pPr indent="0" lvl="0" marL="0" rtl="0" algn="l">
                        <a:spcBef>
                          <a:spcPts val="0"/>
                        </a:spcBef>
                        <a:spcAft>
                          <a:spcPts val="0"/>
                        </a:spcAft>
                        <a:buNone/>
                      </a:pPr>
                      <a:r>
                        <a:rPr lang="en"/>
                        <a:t>10458</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1751</a:t>
                      </a:r>
                      <a:endParaRPr/>
                    </a:p>
                  </a:txBody>
                  <a:tcPr marT="91425" marB="91425" marR="91425" marL="91425">
                    <a:solidFill>
                      <a:schemeClr val="lt1"/>
                    </a:solidFill>
                  </a:tcPr>
                </a:tc>
              </a:tr>
              <a:tr h="362050">
                <a:tc>
                  <a:txBody>
                    <a:bodyPr/>
                    <a:lstStyle/>
                    <a:p>
                      <a:pPr indent="0" lvl="0" marL="0" rtl="0" algn="l">
                        <a:spcBef>
                          <a:spcPts val="0"/>
                        </a:spcBef>
                        <a:spcAft>
                          <a:spcPts val="0"/>
                        </a:spcAft>
                        <a:buNone/>
                      </a:pPr>
                      <a:r>
                        <a:rPr lang="en"/>
                        <a:t>10467</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1733</a:t>
                      </a:r>
                      <a:endParaRPr/>
                    </a:p>
                  </a:txBody>
                  <a:tcPr marT="91425" marB="91425" marR="91425" marL="91425">
                    <a:solidFill>
                      <a:schemeClr val="lt1"/>
                    </a:solidFill>
                  </a:tcPr>
                </a:tc>
              </a:tr>
              <a:tr h="362050">
                <a:tc>
                  <a:txBody>
                    <a:bodyPr/>
                    <a:lstStyle/>
                    <a:p>
                      <a:pPr indent="0" lvl="0" marL="0" rtl="0" algn="l">
                        <a:spcBef>
                          <a:spcPts val="0"/>
                        </a:spcBef>
                        <a:spcAft>
                          <a:spcPts val="0"/>
                        </a:spcAft>
                        <a:buNone/>
                      </a:pPr>
                      <a:r>
                        <a:rPr lang="en"/>
                        <a:t>10456</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1700</a:t>
                      </a:r>
                      <a:endParaRPr/>
                    </a:p>
                  </a:txBody>
                  <a:tcPr marT="91425" marB="91425" marR="91425" marL="91425">
                    <a:solidFill>
                      <a:schemeClr val="lt1"/>
                    </a:solidFill>
                  </a:tcPr>
                </a:tc>
              </a:tr>
              <a:tr h="362050">
                <a:tc>
                  <a:txBody>
                    <a:bodyPr/>
                    <a:lstStyle/>
                    <a:p>
                      <a:pPr indent="0" lvl="0" marL="0" rtl="0" algn="l">
                        <a:spcBef>
                          <a:spcPts val="0"/>
                        </a:spcBef>
                        <a:spcAft>
                          <a:spcPts val="0"/>
                        </a:spcAft>
                        <a:buNone/>
                      </a:pPr>
                      <a:r>
                        <a:rPr lang="en"/>
                        <a:t>10453</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1617</a:t>
                      </a:r>
                      <a:endParaRPr/>
                    </a:p>
                  </a:txBody>
                  <a:tcPr marT="91425" marB="91425" marR="91425" marL="91425">
                    <a:solidFill>
                      <a:schemeClr val="lt1"/>
                    </a:solidFill>
                  </a:tcPr>
                </a:tc>
              </a:tr>
              <a:tr h="362050">
                <a:tc>
                  <a:txBody>
                    <a:bodyPr/>
                    <a:lstStyle/>
                    <a:p>
                      <a:pPr indent="0" lvl="0" marL="0" rtl="0" algn="l">
                        <a:spcBef>
                          <a:spcPts val="0"/>
                        </a:spcBef>
                        <a:spcAft>
                          <a:spcPts val="0"/>
                        </a:spcAft>
                        <a:buNone/>
                      </a:pPr>
                      <a:r>
                        <a:rPr lang="en"/>
                        <a:t>10457</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1396</a:t>
                      </a:r>
                      <a:endParaRPr/>
                    </a:p>
                  </a:txBody>
                  <a:tcPr marT="91425" marB="91425" marR="91425" marL="91425">
                    <a:solidFill>
                      <a:schemeClr val="lt1"/>
                    </a:solidFill>
                  </a:tcPr>
                </a:tc>
              </a:tr>
            </a:tbl>
          </a:graphicData>
        </a:graphic>
      </p:graphicFrame>
      <p:sp>
        <p:nvSpPr>
          <p:cNvPr id="222" name="Google Shape;222;p31"/>
          <p:cNvSpPr txBox="1"/>
          <p:nvPr/>
        </p:nvSpPr>
        <p:spPr>
          <a:xfrm>
            <a:off x="309450" y="4744075"/>
            <a:ext cx="20598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sp>
        <p:nvSpPr>
          <p:cNvPr id="223" name="Google Shape;22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55775" y="161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sz="1688"/>
          </a:p>
        </p:txBody>
      </p:sp>
      <p:pic>
        <p:nvPicPr>
          <p:cNvPr id="65" name="Google Shape;65;p14"/>
          <p:cNvPicPr preferRelativeResize="0"/>
          <p:nvPr/>
        </p:nvPicPr>
        <p:blipFill>
          <a:blip r:embed="rId3">
            <a:alphaModFix/>
          </a:blip>
          <a:stretch>
            <a:fillRect/>
          </a:stretch>
        </p:blipFill>
        <p:spPr>
          <a:xfrm>
            <a:off x="5269525" y="2527250"/>
            <a:ext cx="3606851" cy="2283126"/>
          </a:xfrm>
          <a:prstGeom prst="rect">
            <a:avLst/>
          </a:prstGeom>
          <a:noFill/>
          <a:ln>
            <a:noFill/>
          </a:ln>
        </p:spPr>
      </p:pic>
      <p:sp>
        <p:nvSpPr>
          <p:cNvPr id="66" name="Google Shape;66;p14"/>
          <p:cNvSpPr txBox="1"/>
          <p:nvPr/>
        </p:nvSpPr>
        <p:spPr>
          <a:xfrm>
            <a:off x="271625" y="1070300"/>
            <a:ext cx="4845300" cy="3303300"/>
          </a:xfrm>
          <a:prstGeom prst="rect">
            <a:avLst/>
          </a:prstGeom>
          <a:noFill/>
          <a:ln>
            <a:noFill/>
          </a:ln>
        </p:spPr>
        <p:txBody>
          <a:bodyPr anchorCtr="0" anchor="t" bIns="91425" lIns="91425" spcFirstLastPara="1" rIns="91425" wrap="square" tIns="91425">
            <a:spAutoFit/>
          </a:bodyPr>
          <a:lstStyle/>
          <a:p>
            <a:pPr indent="-361950" lvl="0" marL="457200" rtl="0" algn="just">
              <a:spcBef>
                <a:spcPts val="0"/>
              </a:spcBef>
              <a:spcAft>
                <a:spcPts val="0"/>
              </a:spcAft>
              <a:buSzPts val="2100"/>
              <a:buFont typeface="Proxima Nova"/>
              <a:buChar char="●"/>
            </a:pPr>
            <a:r>
              <a:rPr lang="en" sz="2100">
                <a:latin typeface="Proxima Nova"/>
                <a:ea typeface="Proxima Nova"/>
                <a:cs typeface="Proxima Nova"/>
                <a:sym typeface="Proxima Nova"/>
              </a:rPr>
              <a:t>We chose to focus on evictions in New York City because of the current ongoing housing crisis. </a:t>
            </a:r>
            <a:endParaRPr sz="2100">
              <a:latin typeface="Proxima Nova"/>
              <a:ea typeface="Proxima Nova"/>
              <a:cs typeface="Proxima Nova"/>
              <a:sym typeface="Proxima Nova"/>
            </a:endParaRPr>
          </a:p>
          <a:p>
            <a:pPr indent="0" lvl="0" marL="0" rtl="0" algn="just">
              <a:spcBef>
                <a:spcPts val="0"/>
              </a:spcBef>
              <a:spcAft>
                <a:spcPts val="0"/>
              </a:spcAft>
              <a:buNone/>
            </a:pPr>
            <a:r>
              <a:t/>
            </a:r>
            <a:endParaRPr sz="2100">
              <a:latin typeface="Proxima Nova"/>
              <a:ea typeface="Proxima Nova"/>
              <a:cs typeface="Proxima Nova"/>
              <a:sym typeface="Proxima Nova"/>
            </a:endParaRPr>
          </a:p>
          <a:p>
            <a:pPr indent="-361950" lvl="0" marL="457200" rtl="0" algn="l">
              <a:lnSpc>
                <a:spcPct val="115000"/>
              </a:lnSpc>
              <a:spcBef>
                <a:spcPts val="600"/>
              </a:spcBef>
              <a:spcAft>
                <a:spcPts val="0"/>
              </a:spcAft>
              <a:buSzPts val="2100"/>
              <a:buFont typeface="Proxima Nova"/>
              <a:buChar char="●"/>
            </a:pPr>
            <a:r>
              <a:rPr lang="en" sz="2100">
                <a:latin typeface="Proxima Nova"/>
                <a:ea typeface="Proxima Nova"/>
                <a:cs typeface="Proxima Nova"/>
                <a:sym typeface="Proxima Nova"/>
              </a:rPr>
              <a:t>We used Google Sheets and Python to clean our data and Tableau to perform our analysis &amp; create all the data visualizations</a:t>
            </a:r>
            <a:endParaRPr sz="1700">
              <a:latin typeface="Proxima Nova"/>
              <a:ea typeface="Proxima Nova"/>
              <a:cs typeface="Proxima Nova"/>
              <a:sym typeface="Proxima Nova"/>
            </a:endParaRPr>
          </a:p>
          <a:p>
            <a:pPr indent="0" lvl="0" marL="0" rtl="0" algn="l">
              <a:spcBef>
                <a:spcPts val="0"/>
              </a:spcBef>
              <a:spcAft>
                <a:spcPts val="0"/>
              </a:spcAft>
              <a:buNone/>
            </a:pPr>
            <a:r>
              <a:t/>
            </a:r>
            <a:endParaRPr sz="1700">
              <a:latin typeface="Proxima Nova"/>
              <a:ea typeface="Proxima Nova"/>
              <a:cs typeface="Proxima Nova"/>
              <a:sym typeface="Proxima Nova"/>
            </a:endParaRPr>
          </a:p>
        </p:txBody>
      </p:sp>
      <p:pic>
        <p:nvPicPr>
          <p:cNvPr id="67" name="Google Shape;67;p14"/>
          <p:cNvPicPr preferRelativeResize="0"/>
          <p:nvPr/>
        </p:nvPicPr>
        <p:blipFill>
          <a:blip r:embed="rId4">
            <a:alphaModFix/>
          </a:blip>
          <a:stretch>
            <a:fillRect/>
          </a:stretch>
        </p:blipFill>
        <p:spPr>
          <a:xfrm>
            <a:off x="5500425" y="306100"/>
            <a:ext cx="3145050" cy="2117050"/>
          </a:xfrm>
          <a:prstGeom prst="rect">
            <a:avLst/>
          </a:prstGeom>
          <a:noFill/>
          <a:ln>
            <a:noFill/>
          </a:ln>
        </p:spPr>
      </p:pic>
      <p:sp>
        <p:nvSpPr>
          <p:cNvPr id="68" name="Google Shape;6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FE2F3"/>
            </a:gs>
            <a:gs pos="100000">
              <a:srgbClr val="70A4D5"/>
            </a:gs>
          </a:gsLst>
          <a:lin ang="5400700" scaled="0"/>
        </a:gradFill>
      </p:bgPr>
    </p:bg>
    <p:spTree>
      <p:nvGrpSpPr>
        <p:cNvPr id="227" name="Shape 227"/>
        <p:cNvGrpSpPr/>
        <p:nvPr/>
      </p:nvGrpSpPr>
      <p:grpSpPr>
        <a:xfrm>
          <a:off x="0" y="0"/>
          <a:ext cx="0" cy="0"/>
          <a:chOff x="0" y="0"/>
          <a:chExt cx="0" cy="0"/>
        </a:xfrm>
      </p:grpSpPr>
      <p:sp>
        <p:nvSpPr>
          <p:cNvPr id="228" name="Google Shape;228;p32"/>
          <p:cNvSpPr txBox="1"/>
          <p:nvPr>
            <p:ph type="ctrTitle"/>
          </p:nvPr>
        </p:nvSpPr>
        <p:spPr>
          <a:xfrm>
            <a:off x="311700" y="238125"/>
            <a:ext cx="8244900" cy="5376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140"/>
              <a:t>Postcode Hotspots from 2017-2022</a:t>
            </a:r>
            <a:endParaRPr sz="2140"/>
          </a:p>
        </p:txBody>
      </p:sp>
      <p:pic>
        <p:nvPicPr>
          <p:cNvPr id="229" name="Google Shape;229;p32"/>
          <p:cNvPicPr preferRelativeResize="0"/>
          <p:nvPr/>
        </p:nvPicPr>
        <p:blipFill>
          <a:blip r:embed="rId3">
            <a:alphaModFix/>
          </a:blip>
          <a:stretch>
            <a:fillRect/>
          </a:stretch>
        </p:blipFill>
        <p:spPr>
          <a:xfrm>
            <a:off x="913050" y="775725"/>
            <a:ext cx="7042202" cy="3957800"/>
          </a:xfrm>
          <a:prstGeom prst="rect">
            <a:avLst/>
          </a:prstGeom>
          <a:noFill/>
          <a:ln>
            <a:noFill/>
          </a:ln>
        </p:spPr>
      </p:pic>
      <p:sp>
        <p:nvSpPr>
          <p:cNvPr id="230" name="Google Shape;230;p32"/>
          <p:cNvSpPr txBox="1"/>
          <p:nvPr/>
        </p:nvSpPr>
        <p:spPr>
          <a:xfrm>
            <a:off x="687725" y="4838700"/>
            <a:ext cx="20598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sp>
        <p:nvSpPr>
          <p:cNvPr id="231" name="Google Shape;23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3"/>
          <p:cNvPicPr preferRelativeResize="0"/>
          <p:nvPr/>
        </p:nvPicPr>
        <p:blipFill>
          <a:blip r:embed="rId3">
            <a:alphaModFix/>
          </a:blip>
          <a:stretch>
            <a:fillRect/>
          </a:stretch>
        </p:blipFill>
        <p:spPr>
          <a:xfrm>
            <a:off x="121575" y="579875"/>
            <a:ext cx="6989476" cy="3685851"/>
          </a:xfrm>
          <a:prstGeom prst="rect">
            <a:avLst/>
          </a:prstGeom>
          <a:noFill/>
          <a:ln>
            <a:noFill/>
          </a:ln>
        </p:spPr>
      </p:pic>
      <p:sp>
        <p:nvSpPr>
          <p:cNvPr id="237" name="Google Shape;237;p33"/>
          <p:cNvSpPr txBox="1"/>
          <p:nvPr/>
        </p:nvSpPr>
        <p:spPr>
          <a:xfrm>
            <a:off x="7376450" y="1745551"/>
            <a:ext cx="1524600" cy="13545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Proxima Nova"/>
                <a:ea typeface="Proxima Nova"/>
                <a:cs typeface="Proxima Nova"/>
                <a:sym typeface="Proxima Nova"/>
              </a:rPr>
              <a:t>BIN 2011060 </a:t>
            </a:r>
            <a:r>
              <a:rPr lang="en" sz="1900">
                <a:latin typeface="Proxima Nova"/>
                <a:ea typeface="Proxima Nova"/>
                <a:cs typeface="Proxima Nova"/>
                <a:sym typeface="Proxima Nova"/>
              </a:rPr>
              <a:t>had </a:t>
            </a:r>
            <a:r>
              <a:rPr b="1" lang="en" sz="1900">
                <a:solidFill>
                  <a:srgbClr val="FF0000"/>
                </a:solidFill>
                <a:latin typeface="Proxima Nova"/>
                <a:ea typeface="Proxima Nova"/>
                <a:cs typeface="Proxima Nova"/>
                <a:sym typeface="Proxima Nova"/>
              </a:rPr>
              <a:t>22</a:t>
            </a:r>
            <a:r>
              <a:rPr lang="en" sz="1900">
                <a:latin typeface="Proxima Nova"/>
                <a:ea typeface="Proxima Nova"/>
                <a:cs typeface="Proxima Nova"/>
                <a:sym typeface="Proxima Nova"/>
              </a:rPr>
              <a:t> evictions</a:t>
            </a:r>
            <a:endParaRPr sz="1900">
              <a:latin typeface="Proxima Nova"/>
              <a:ea typeface="Proxima Nova"/>
              <a:cs typeface="Proxima Nova"/>
              <a:sym typeface="Proxima Nova"/>
            </a:endParaRPr>
          </a:p>
        </p:txBody>
      </p:sp>
      <p:sp>
        <p:nvSpPr>
          <p:cNvPr id="238" name="Google Shape;238;p33"/>
          <p:cNvSpPr txBox="1"/>
          <p:nvPr/>
        </p:nvSpPr>
        <p:spPr>
          <a:xfrm>
            <a:off x="53725" y="4198575"/>
            <a:ext cx="20598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sp>
        <p:nvSpPr>
          <p:cNvPr id="239" name="Google Shape;23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nvSpPr>
        <p:spPr>
          <a:xfrm>
            <a:off x="639025" y="4754675"/>
            <a:ext cx="20598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pic>
        <p:nvPicPr>
          <p:cNvPr id="245" name="Google Shape;245;p34"/>
          <p:cNvPicPr preferRelativeResize="0"/>
          <p:nvPr/>
        </p:nvPicPr>
        <p:blipFill rotWithShape="1">
          <a:blip r:embed="rId3">
            <a:alphaModFix/>
          </a:blip>
          <a:srcRect b="0" l="21079" r="22147" t="0"/>
          <a:stretch/>
        </p:blipFill>
        <p:spPr>
          <a:xfrm>
            <a:off x="2325125" y="410400"/>
            <a:ext cx="4261350" cy="3730825"/>
          </a:xfrm>
          <a:prstGeom prst="rect">
            <a:avLst/>
          </a:prstGeom>
          <a:noFill/>
          <a:ln>
            <a:noFill/>
          </a:ln>
        </p:spPr>
      </p:pic>
      <p:sp>
        <p:nvSpPr>
          <p:cNvPr id="246" name="Google Shape;24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250" name="Shape 250"/>
        <p:cNvGrpSpPr/>
        <p:nvPr/>
      </p:nvGrpSpPr>
      <p:grpSpPr>
        <a:xfrm>
          <a:off x="0" y="0"/>
          <a:ext cx="0" cy="0"/>
          <a:chOff x="0" y="0"/>
          <a:chExt cx="0" cy="0"/>
        </a:xfrm>
      </p:grpSpPr>
      <p:sp>
        <p:nvSpPr>
          <p:cNvPr id="251" name="Google Shape;251;p35"/>
          <p:cNvSpPr txBox="1"/>
          <p:nvPr>
            <p:ph type="ctrTitle"/>
          </p:nvPr>
        </p:nvSpPr>
        <p:spPr>
          <a:xfrm>
            <a:off x="311700" y="1592850"/>
            <a:ext cx="8520600" cy="1957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3C78D8"/>
                </a:solidFill>
              </a:rPr>
              <a:t>Understanding other Factors of Evictions in NYC</a:t>
            </a:r>
            <a:endParaRPr>
              <a:solidFill>
                <a:srgbClr val="3C78D8"/>
              </a:solidFill>
            </a:endParaRPr>
          </a:p>
        </p:txBody>
      </p:sp>
      <p:sp>
        <p:nvSpPr>
          <p:cNvPr id="252" name="Google Shape;25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80600" y="107500"/>
            <a:ext cx="3497100" cy="12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Racial Composition of NYC Neighborhoods</a:t>
            </a:r>
            <a:endParaRPr baseline="30000" sz="2400"/>
          </a:p>
        </p:txBody>
      </p:sp>
      <p:pic>
        <p:nvPicPr>
          <p:cNvPr id="258" name="Google Shape;258;p36"/>
          <p:cNvPicPr preferRelativeResize="0"/>
          <p:nvPr/>
        </p:nvPicPr>
        <p:blipFill>
          <a:blip r:embed="rId3">
            <a:alphaModFix/>
          </a:blip>
          <a:stretch>
            <a:fillRect/>
          </a:stretch>
        </p:blipFill>
        <p:spPr>
          <a:xfrm>
            <a:off x="3577800" y="0"/>
            <a:ext cx="5186828" cy="5143500"/>
          </a:xfrm>
          <a:prstGeom prst="rect">
            <a:avLst/>
          </a:prstGeom>
          <a:noFill/>
          <a:ln>
            <a:noFill/>
          </a:ln>
        </p:spPr>
      </p:pic>
      <p:sp>
        <p:nvSpPr>
          <p:cNvPr id="259" name="Google Shape;259;p36"/>
          <p:cNvSpPr txBox="1"/>
          <p:nvPr/>
        </p:nvSpPr>
        <p:spPr>
          <a:xfrm>
            <a:off x="7073550" y="4713200"/>
            <a:ext cx="14775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859">
                <a:solidFill>
                  <a:schemeClr val="lt1"/>
                </a:solidFill>
                <a:latin typeface="Proxima Nova"/>
                <a:ea typeface="Proxima Nova"/>
                <a:cs typeface="Proxima Nova"/>
                <a:sym typeface="Proxima Nova"/>
              </a:rPr>
              <a:t>Source: </a:t>
            </a:r>
            <a:r>
              <a:rPr i="1" lang="en" sz="800">
                <a:solidFill>
                  <a:schemeClr val="lt1"/>
                </a:solidFill>
                <a:latin typeface="Proxima Nova"/>
                <a:ea typeface="Proxima Nova"/>
                <a:cs typeface="Proxima Nova"/>
                <a:sym typeface="Proxima Nova"/>
              </a:rPr>
              <a:t>nyc.gov</a:t>
            </a:r>
            <a:endParaRPr i="1" sz="800">
              <a:solidFill>
                <a:schemeClr val="lt1"/>
              </a:solidFill>
              <a:latin typeface="Proxima Nova"/>
              <a:ea typeface="Proxima Nova"/>
              <a:cs typeface="Proxima Nova"/>
              <a:sym typeface="Proxima Nova"/>
            </a:endParaRPr>
          </a:p>
        </p:txBody>
      </p:sp>
      <p:pic>
        <p:nvPicPr>
          <p:cNvPr id="260" name="Google Shape;260;p36"/>
          <p:cNvPicPr preferRelativeResize="0"/>
          <p:nvPr/>
        </p:nvPicPr>
        <p:blipFill>
          <a:blip r:embed="rId4">
            <a:alphaModFix/>
          </a:blip>
          <a:stretch>
            <a:fillRect/>
          </a:stretch>
        </p:blipFill>
        <p:spPr>
          <a:xfrm>
            <a:off x="4400" y="1474550"/>
            <a:ext cx="4016750" cy="3668950"/>
          </a:xfrm>
          <a:prstGeom prst="rect">
            <a:avLst/>
          </a:prstGeom>
          <a:noFill/>
          <a:ln>
            <a:noFill/>
          </a:ln>
        </p:spPr>
      </p:pic>
      <p:sp>
        <p:nvSpPr>
          <p:cNvPr id="261" name="Google Shape;261;p36"/>
          <p:cNvSpPr txBox="1"/>
          <p:nvPr/>
        </p:nvSpPr>
        <p:spPr>
          <a:xfrm>
            <a:off x="2308375" y="4713200"/>
            <a:ext cx="1788000" cy="45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859">
                <a:latin typeface="Proxima Nova"/>
                <a:ea typeface="Proxima Nova"/>
                <a:cs typeface="Proxima Nova"/>
                <a:sym typeface="Proxima Nova"/>
              </a:rPr>
              <a:t>Source: </a:t>
            </a:r>
            <a:r>
              <a:rPr i="1" lang="en" sz="800">
                <a:latin typeface="Proxima Nova"/>
                <a:ea typeface="Proxima Nova"/>
                <a:cs typeface="Proxima Nova"/>
                <a:sym typeface="Proxima Nova"/>
              </a:rPr>
              <a:t>Citizens’ Committee for Children of New York</a:t>
            </a:r>
            <a:endParaRPr i="1" sz="800">
              <a:latin typeface="Proxima Nova"/>
              <a:ea typeface="Proxima Nova"/>
              <a:cs typeface="Proxima Nova"/>
              <a:sym typeface="Proxima Nova"/>
            </a:endParaRPr>
          </a:p>
        </p:txBody>
      </p:sp>
      <p:pic>
        <p:nvPicPr>
          <p:cNvPr id="262" name="Google Shape;262;p36"/>
          <p:cNvPicPr preferRelativeResize="0"/>
          <p:nvPr/>
        </p:nvPicPr>
        <p:blipFill rotWithShape="1">
          <a:blip r:embed="rId5">
            <a:alphaModFix/>
          </a:blip>
          <a:srcRect b="0" l="0" r="0" t="10096"/>
          <a:stretch/>
        </p:blipFill>
        <p:spPr>
          <a:xfrm>
            <a:off x="2308375" y="4396100"/>
            <a:ext cx="1698190" cy="317100"/>
          </a:xfrm>
          <a:prstGeom prst="rect">
            <a:avLst/>
          </a:prstGeom>
          <a:noFill/>
          <a:ln>
            <a:noFill/>
          </a:ln>
        </p:spPr>
      </p:pic>
      <p:sp>
        <p:nvSpPr>
          <p:cNvPr id="263" name="Google Shape;26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1319875" y="142875"/>
            <a:ext cx="6819000" cy="52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Median Income Across NYC (2021)</a:t>
            </a:r>
            <a:endParaRPr/>
          </a:p>
        </p:txBody>
      </p:sp>
      <p:sp>
        <p:nvSpPr>
          <p:cNvPr id="269" name="Google Shape;269;p37"/>
          <p:cNvSpPr txBox="1"/>
          <p:nvPr/>
        </p:nvSpPr>
        <p:spPr>
          <a:xfrm>
            <a:off x="558600" y="4835700"/>
            <a:ext cx="8026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Proxima Nova"/>
                <a:ea typeface="Proxima Nova"/>
                <a:cs typeface="Proxima Nova"/>
                <a:sym typeface="Proxima Nova"/>
              </a:rPr>
              <a:t>Source: U.S. Census Bureau, American Community Survey 1-Year Estimates, Table S1903 (2005-2019, 2021); retrieved from https://data.census.gov/.</a:t>
            </a:r>
            <a:endParaRPr i="1" sz="800">
              <a:latin typeface="Proxima Nova"/>
              <a:ea typeface="Proxima Nova"/>
              <a:cs typeface="Proxima Nova"/>
              <a:sym typeface="Proxima Nova"/>
            </a:endParaRPr>
          </a:p>
        </p:txBody>
      </p:sp>
      <p:pic>
        <p:nvPicPr>
          <p:cNvPr id="270" name="Google Shape;270;p37"/>
          <p:cNvPicPr preferRelativeResize="0"/>
          <p:nvPr/>
        </p:nvPicPr>
        <p:blipFill rotWithShape="1">
          <a:blip r:embed="rId3">
            <a:alphaModFix/>
          </a:blip>
          <a:srcRect b="1517" l="1381" r="5273" t="2458"/>
          <a:stretch/>
        </p:blipFill>
        <p:spPr>
          <a:xfrm>
            <a:off x="558600" y="829200"/>
            <a:ext cx="3981550" cy="3920526"/>
          </a:xfrm>
          <a:prstGeom prst="rect">
            <a:avLst/>
          </a:prstGeom>
          <a:noFill/>
          <a:ln>
            <a:noFill/>
          </a:ln>
        </p:spPr>
      </p:pic>
      <p:sp>
        <p:nvSpPr>
          <p:cNvPr id="271" name="Google Shape;271;p37"/>
          <p:cNvSpPr txBox="1"/>
          <p:nvPr/>
        </p:nvSpPr>
        <p:spPr>
          <a:xfrm>
            <a:off x="5816525" y="1144713"/>
            <a:ext cx="1752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Proxima Nova"/>
                <a:ea typeface="Proxima Nova"/>
                <a:cs typeface="Proxima Nova"/>
                <a:sym typeface="Proxima Nova"/>
              </a:rPr>
              <a:t>Bronx has the LOWEST and Staten Island has the HIGHEST </a:t>
            </a:r>
            <a:r>
              <a:rPr lang="en" sz="2000">
                <a:latin typeface="Proxima Nova"/>
                <a:ea typeface="Proxima Nova"/>
                <a:cs typeface="Proxima Nova"/>
                <a:sym typeface="Proxima Nova"/>
              </a:rPr>
              <a:t>Median Income </a:t>
            </a:r>
            <a:r>
              <a:rPr lang="en" sz="2000">
                <a:latin typeface="Proxima Nova"/>
                <a:ea typeface="Proxima Nova"/>
                <a:cs typeface="Proxima Nova"/>
                <a:sym typeface="Proxima Nova"/>
              </a:rPr>
              <a:t>across all Boroughs! </a:t>
            </a:r>
            <a:endParaRPr sz="2000">
              <a:latin typeface="Proxima Nova"/>
              <a:ea typeface="Proxima Nova"/>
              <a:cs typeface="Proxima Nova"/>
              <a:sym typeface="Proxima Nova"/>
            </a:endParaRPr>
          </a:p>
        </p:txBody>
      </p:sp>
      <p:sp>
        <p:nvSpPr>
          <p:cNvPr id="272" name="Google Shape;27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166350" y="1178200"/>
            <a:ext cx="4476600" cy="16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Does Low-Income Neighborhoods Have High Eviction Rates? </a:t>
            </a:r>
            <a:endParaRPr sz="2600"/>
          </a:p>
        </p:txBody>
      </p:sp>
      <p:pic>
        <p:nvPicPr>
          <p:cNvPr id="278" name="Google Shape;278;p38"/>
          <p:cNvPicPr preferRelativeResize="0"/>
          <p:nvPr/>
        </p:nvPicPr>
        <p:blipFill>
          <a:blip r:embed="rId3">
            <a:alphaModFix/>
          </a:blip>
          <a:stretch>
            <a:fillRect/>
          </a:stretch>
        </p:blipFill>
        <p:spPr>
          <a:xfrm>
            <a:off x="4318725" y="200950"/>
            <a:ext cx="4122599" cy="4369774"/>
          </a:xfrm>
          <a:prstGeom prst="rect">
            <a:avLst/>
          </a:prstGeom>
          <a:noFill/>
          <a:ln>
            <a:noFill/>
          </a:ln>
        </p:spPr>
      </p:pic>
      <p:sp>
        <p:nvSpPr>
          <p:cNvPr id="279" name="Google Shape;279;p38"/>
          <p:cNvSpPr txBox="1"/>
          <p:nvPr/>
        </p:nvSpPr>
        <p:spPr>
          <a:xfrm>
            <a:off x="5350975" y="4765475"/>
            <a:ext cx="431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latin typeface="Proxima Nova"/>
                <a:ea typeface="Proxima Nova"/>
                <a:cs typeface="Proxima Nova"/>
                <a:sym typeface="Proxima Nova"/>
              </a:rPr>
              <a:t>Sou</a:t>
            </a:r>
            <a:r>
              <a:rPr i="1" lang="en" sz="800">
                <a:latin typeface="Proxima Nova"/>
                <a:ea typeface="Proxima Nova"/>
                <a:cs typeface="Proxima Nova"/>
                <a:sym typeface="Proxima Nova"/>
              </a:rPr>
              <a:t>rce</a:t>
            </a:r>
            <a:r>
              <a:rPr i="1" lang="en" sz="800">
                <a:solidFill>
                  <a:srgbClr val="374151"/>
                </a:solidFill>
                <a:latin typeface="Proxima Nova"/>
                <a:ea typeface="Proxima Nova"/>
                <a:cs typeface="Proxima Nova"/>
                <a:sym typeface="Proxima Nova"/>
              </a:rPr>
              <a:t>: </a:t>
            </a:r>
            <a:r>
              <a:rPr i="1" lang="en" sz="800" u="sng">
                <a:solidFill>
                  <a:srgbClr val="374151"/>
                </a:solidFill>
                <a:latin typeface="Proxima Nova"/>
                <a:ea typeface="Proxima Nova"/>
                <a:cs typeface="Proxima Nova"/>
                <a:sym typeface="Proxima Nova"/>
                <a:hlinkClick r:id="rId4">
                  <a:extLst>
                    <a:ext uri="{A12FA001-AC4F-418D-AE19-62706E023703}">
                      <ahyp:hlinkClr val="tx"/>
                    </a:ext>
                  </a:extLst>
                </a:hlinkClick>
              </a:rPr>
              <a:t>https://data.census.gov/</a:t>
            </a:r>
            <a:r>
              <a:rPr i="1" lang="en" sz="800">
                <a:solidFill>
                  <a:srgbClr val="374151"/>
                </a:solidFill>
                <a:latin typeface="Proxima Nova"/>
                <a:ea typeface="Proxima Nova"/>
                <a:cs typeface="Proxima Nova"/>
                <a:sym typeface="Proxima Nova"/>
              </a:rPr>
              <a:t> </a:t>
            </a:r>
            <a:endParaRPr i="1" sz="800">
              <a:solidFill>
                <a:srgbClr val="374151"/>
              </a:solidFill>
              <a:latin typeface="Proxima Nova"/>
              <a:ea typeface="Proxima Nova"/>
              <a:cs typeface="Proxima Nova"/>
              <a:sym typeface="Proxima Nova"/>
            </a:endParaRPr>
          </a:p>
        </p:txBody>
      </p:sp>
      <p:sp>
        <p:nvSpPr>
          <p:cNvPr id="280" name="Google Shape;28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311700" y="1029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Average Rent for a 1-Bed Apartment in NYC</a:t>
            </a:r>
            <a:endParaRPr/>
          </a:p>
        </p:txBody>
      </p:sp>
      <p:sp>
        <p:nvSpPr>
          <p:cNvPr id="286" name="Google Shape;286;p39"/>
          <p:cNvSpPr txBox="1"/>
          <p:nvPr/>
        </p:nvSpPr>
        <p:spPr>
          <a:xfrm>
            <a:off x="1026250" y="4776975"/>
            <a:ext cx="18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287" name="Google Shape;287;p39"/>
          <p:cNvPicPr preferRelativeResize="0"/>
          <p:nvPr/>
        </p:nvPicPr>
        <p:blipFill rotWithShape="1">
          <a:blip r:embed="rId3">
            <a:alphaModFix/>
          </a:blip>
          <a:srcRect b="0" l="0" r="0" t="3883"/>
          <a:stretch/>
        </p:blipFill>
        <p:spPr>
          <a:xfrm>
            <a:off x="445638" y="788374"/>
            <a:ext cx="7875773" cy="3566751"/>
          </a:xfrm>
          <a:prstGeom prst="rect">
            <a:avLst/>
          </a:prstGeom>
          <a:noFill/>
          <a:ln>
            <a:noFill/>
          </a:ln>
        </p:spPr>
      </p:pic>
      <p:sp>
        <p:nvSpPr>
          <p:cNvPr id="288" name="Google Shape;288;p39"/>
          <p:cNvSpPr txBox="1"/>
          <p:nvPr/>
        </p:nvSpPr>
        <p:spPr>
          <a:xfrm>
            <a:off x="129425" y="4811275"/>
            <a:ext cx="184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Proxima Nova"/>
                <a:ea typeface="Proxima Nova"/>
                <a:cs typeface="Proxima Nova"/>
                <a:sym typeface="Proxima Nova"/>
              </a:rPr>
              <a:t>SOURCE: RENTHOP.COM</a:t>
            </a:r>
            <a:endParaRPr i="1" sz="800">
              <a:latin typeface="Proxima Nova"/>
              <a:ea typeface="Proxima Nova"/>
              <a:cs typeface="Proxima Nova"/>
              <a:sym typeface="Proxima Nova"/>
            </a:endParaRPr>
          </a:p>
        </p:txBody>
      </p:sp>
      <p:sp>
        <p:nvSpPr>
          <p:cNvPr id="289" name="Google Shape;289;p39"/>
          <p:cNvSpPr txBox="1"/>
          <p:nvPr/>
        </p:nvSpPr>
        <p:spPr>
          <a:xfrm>
            <a:off x="1372413" y="4383100"/>
            <a:ext cx="60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The Average rent for a one-bedroom NYC apartment over the last decade</a:t>
            </a:r>
            <a:endParaRPr>
              <a:latin typeface="Proxima Nova"/>
              <a:ea typeface="Proxima Nova"/>
              <a:cs typeface="Proxima Nova"/>
              <a:sym typeface="Proxima Nova"/>
            </a:endParaRPr>
          </a:p>
        </p:txBody>
      </p:sp>
      <p:sp>
        <p:nvSpPr>
          <p:cNvPr id="290" name="Google Shape;29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311700" y="140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600"/>
              <a:t>Rent Stabilized Units in NYC </a:t>
            </a:r>
            <a:endParaRPr sz="2600"/>
          </a:p>
        </p:txBody>
      </p:sp>
      <p:pic>
        <p:nvPicPr>
          <p:cNvPr id="296" name="Google Shape;296;p40"/>
          <p:cNvPicPr preferRelativeResize="0"/>
          <p:nvPr/>
        </p:nvPicPr>
        <p:blipFill>
          <a:blip r:embed="rId3">
            <a:alphaModFix/>
          </a:blip>
          <a:stretch>
            <a:fillRect/>
          </a:stretch>
        </p:blipFill>
        <p:spPr>
          <a:xfrm>
            <a:off x="1136950" y="811937"/>
            <a:ext cx="6870099" cy="3824424"/>
          </a:xfrm>
          <a:prstGeom prst="rect">
            <a:avLst/>
          </a:prstGeom>
          <a:noFill/>
          <a:ln>
            <a:noFill/>
          </a:ln>
        </p:spPr>
      </p:pic>
      <p:sp>
        <p:nvSpPr>
          <p:cNvPr id="297" name="Google Shape;297;p40"/>
          <p:cNvSpPr txBox="1"/>
          <p:nvPr/>
        </p:nvSpPr>
        <p:spPr>
          <a:xfrm>
            <a:off x="1077125" y="4650900"/>
            <a:ext cx="504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Waickman, C. R., Jerome, J. B. R., Place, R. Sociodemographics of Rent Stabilized Tenants. New York City Department of Housing Preservation and Development, 2018.</a:t>
            </a:r>
            <a:endParaRPr sz="1000">
              <a:latin typeface="Proxima Nova"/>
              <a:ea typeface="Proxima Nova"/>
              <a:cs typeface="Proxima Nova"/>
              <a:sym typeface="Proxima Nova"/>
            </a:endParaRPr>
          </a:p>
        </p:txBody>
      </p:sp>
      <p:sp>
        <p:nvSpPr>
          <p:cNvPr id="298" name="Google Shape;29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302" name="Shape 302"/>
        <p:cNvGrpSpPr/>
        <p:nvPr/>
      </p:nvGrpSpPr>
      <p:grpSpPr>
        <a:xfrm>
          <a:off x="0" y="0"/>
          <a:ext cx="0" cy="0"/>
          <a:chOff x="0" y="0"/>
          <a:chExt cx="0" cy="0"/>
        </a:xfrm>
      </p:grpSpPr>
      <p:sp>
        <p:nvSpPr>
          <p:cNvPr id="303" name="Google Shape;303;p41"/>
          <p:cNvSpPr txBox="1"/>
          <p:nvPr>
            <p:ph type="ctrTitle"/>
          </p:nvPr>
        </p:nvSpPr>
        <p:spPr>
          <a:xfrm>
            <a:off x="311700" y="1592850"/>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3C78D8"/>
                </a:solidFill>
              </a:rPr>
              <a:t>Conclusion &amp; Recommendations</a:t>
            </a:r>
            <a:endParaRPr>
              <a:solidFill>
                <a:srgbClr val="3C78D8"/>
              </a:solidFill>
            </a:endParaRPr>
          </a:p>
        </p:txBody>
      </p:sp>
      <p:sp>
        <p:nvSpPr>
          <p:cNvPr id="304" name="Google Shape;30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235500" y="422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Our Client</a:t>
            </a:r>
            <a:endParaRPr sz="2500"/>
          </a:p>
        </p:txBody>
      </p:sp>
      <p:sp>
        <p:nvSpPr>
          <p:cNvPr id="74" name="Google Shape;74;p15"/>
          <p:cNvSpPr txBox="1"/>
          <p:nvPr>
            <p:ph idx="1" type="body"/>
          </p:nvPr>
        </p:nvSpPr>
        <p:spPr>
          <a:xfrm>
            <a:off x="325075" y="988300"/>
            <a:ext cx="4962000" cy="1692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NYC</a:t>
            </a:r>
            <a:r>
              <a:rPr lang="en" sz="1600">
                <a:solidFill>
                  <a:srgbClr val="000000"/>
                </a:solidFill>
              </a:rPr>
              <a:t> Department of </a:t>
            </a:r>
            <a:r>
              <a:rPr lang="en" sz="1600">
                <a:solidFill>
                  <a:srgbClr val="000000"/>
                </a:solidFill>
              </a:rPr>
              <a:t>Housing Preservation &amp; Development</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Commissioner, Adolfo Carrión Jr.</a:t>
            </a:r>
            <a:endParaRPr sz="1600">
              <a:solidFill>
                <a:srgbClr val="000000"/>
              </a:solidFill>
            </a:endParaRPr>
          </a:p>
          <a:p>
            <a:pPr indent="0" lvl="0" marL="457200" rtl="0" algn="l">
              <a:spcBef>
                <a:spcPts val="1200"/>
              </a:spcBef>
              <a:spcAft>
                <a:spcPts val="0"/>
              </a:spcAft>
              <a:buNone/>
            </a:pPr>
            <a:r>
              <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0" lvl="0" marL="0" rtl="0" algn="l">
              <a:spcBef>
                <a:spcPts val="1200"/>
              </a:spcBef>
              <a:spcAft>
                <a:spcPts val="1200"/>
              </a:spcAft>
              <a:buNone/>
            </a:pPr>
            <a:r>
              <a:t/>
            </a:r>
            <a:endParaRPr sz="1600">
              <a:solidFill>
                <a:srgbClr val="000000"/>
              </a:solidFill>
            </a:endParaRPr>
          </a:p>
        </p:txBody>
      </p:sp>
      <p:sp>
        <p:nvSpPr>
          <p:cNvPr id="75" name="Google Shape;75;p15"/>
          <p:cNvSpPr txBox="1"/>
          <p:nvPr>
            <p:ph type="title"/>
          </p:nvPr>
        </p:nvSpPr>
        <p:spPr>
          <a:xfrm>
            <a:off x="235500" y="241443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Purpose of our Exploratory Analysis</a:t>
            </a:r>
            <a:endParaRPr sz="2400"/>
          </a:p>
        </p:txBody>
      </p:sp>
      <p:sp>
        <p:nvSpPr>
          <p:cNvPr id="76" name="Google Shape;76;p15"/>
          <p:cNvSpPr txBox="1"/>
          <p:nvPr/>
        </p:nvSpPr>
        <p:spPr>
          <a:xfrm>
            <a:off x="235500" y="2913975"/>
            <a:ext cx="7761000" cy="16500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600"/>
              </a:spcBef>
              <a:spcAft>
                <a:spcPts val="0"/>
              </a:spcAft>
              <a:buSzPts val="1700"/>
              <a:buFont typeface="Proxima Nova"/>
              <a:buChar char="●"/>
            </a:pPr>
            <a:r>
              <a:rPr lang="en" sz="1700">
                <a:latin typeface="Proxima Nova"/>
                <a:ea typeface="Proxima Nova"/>
                <a:cs typeface="Proxima Nova"/>
                <a:sym typeface="Proxima Nova"/>
              </a:rPr>
              <a:t>Identify where the most evictions in New York City are occurring</a:t>
            </a:r>
            <a:endParaRPr sz="1700">
              <a:latin typeface="Proxima Nova"/>
              <a:ea typeface="Proxima Nova"/>
              <a:cs typeface="Proxima Nova"/>
              <a:sym typeface="Proxima Nova"/>
            </a:endParaRPr>
          </a:p>
          <a:p>
            <a:pPr indent="-336550" lvl="0" marL="457200" rtl="0" algn="l">
              <a:lnSpc>
                <a:spcPct val="115000"/>
              </a:lnSpc>
              <a:spcBef>
                <a:spcPts val="0"/>
              </a:spcBef>
              <a:spcAft>
                <a:spcPts val="0"/>
              </a:spcAft>
              <a:buSzPts val="1700"/>
              <a:buFont typeface="Proxima Nova"/>
              <a:buChar char="●"/>
            </a:pPr>
            <a:r>
              <a:rPr lang="en" sz="1700">
                <a:latin typeface="Proxima Nova"/>
                <a:ea typeface="Proxima Nova"/>
                <a:cs typeface="Proxima Nova"/>
                <a:sym typeface="Proxima Nova"/>
              </a:rPr>
              <a:t>Explore patterns of where and when these evictions are being executed</a:t>
            </a:r>
            <a:endParaRPr sz="1700">
              <a:latin typeface="Proxima Nova"/>
              <a:ea typeface="Proxima Nova"/>
              <a:cs typeface="Proxima Nova"/>
              <a:sym typeface="Proxima Nova"/>
            </a:endParaRPr>
          </a:p>
          <a:p>
            <a:pPr indent="-336550" lvl="0" marL="457200" rtl="0" algn="l">
              <a:lnSpc>
                <a:spcPct val="115000"/>
              </a:lnSpc>
              <a:spcBef>
                <a:spcPts val="0"/>
              </a:spcBef>
              <a:spcAft>
                <a:spcPts val="0"/>
              </a:spcAft>
              <a:buSzPts val="1700"/>
              <a:buFont typeface="Proxima Nova"/>
              <a:buChar char="●"/>
            </a:pPr>
            <a:r>
              <a:rPr lang="en" sz="1700">
                <a:latin typeface="Proxima Nova"/>
                <a:ea typeface="Proxima Nova"/>
                <a:cs typeface="Proxima Nova"/>
                <a:sym typeface="Proxima Nova"/>
              </a:rPr>
              <a:t>Establish reasons why these evictions might be happening</a:t>
            </a:r>
            <a:endParaRPr sz="1700">
              <a:latin typeface="Proxima Nova"/>
              <a:ea typeface="Proxima Nova"/>
              <a:cs typeface="Proxima Nova"/>
              <a:sym typeface="Proxima Nova"/>
            </a:endParaRPr>
          </a:p>
          <a:p>
            <a:pPr indent="-336550" lvl="0" marL="457200" rtl="0" algn="l">
              <a:lnSpc>
                <a:spcPct val="115000"/>
              </a:lnSpc>
              <a:spcBef>
                <a:spcPts val="0"/>
              </a:spcBef>
              <a:spcAft>
                <a:spcPts val="0"/>
              </a:spcAft>
              <a:buSzPts val="1700"/>
              <a:buFont typeface="Proxima Nova"/>
              <a:buChar char="●"/>
            </a:pPr>
            <a:r>
              <a:rPr lang="en" sz="1700">
                <a:latin typeface="Proxima Nova"/>
                <a:ea typeface="Proxima Nova"/>
                <a:cs typeface="Proxima Nova"/>
                <a:sym typeface="Proxima Nova"/>
              </a:rPr>
              <a:t>Determine if eviction is systemic and if so, can it be predicted? </a:t>
            </a:r>
            <a:endParaRPr sz="1700">
              <a:latin typeface="Proxima Nova"/>
              <a:ea typeface="Proxima Nova"/>
              <a:cs typeface="Proxima Nova"/>
              <a:sym typeface="Proxima Nova"/>
            </a:endParaRPr>
          </a:p>
          <a:p>
            <a:pPr indent="-336550" lvl="0" marL="457200" rtl="0" algn="l">
              <a:lnSpc>
                <a:spcPct val="115000"/>
              </a:lnSpc>
              <a:spcBef>
                <a:spcPts val="0"/>
              </a:spcBef>
              <a:spcAft>
                <a:spcPts val="0"/>
              </a:spcAft>
              <a:buSzPts val="1700"/>
              <a:buFont typeface="Proxima Nova"/>
              <a:buChar char="●"/>
            </a:pPr>
            <a:r>
              <a:rPr lang="en" sz="1700">
                <a:latin typeface="Proxima Nova"/>
                <a:ea typeface="Proxima Nova"/>
                <a:cs typeface="Proxima Nova"/>
                <a:sym typeface="Proxima Nova"/>
              </a:rPr>
              <a:t>Generate actionable recommendations for our client.</a:t>
            </a:r>
            <a:endParaRPr>
              <a:latin typeface="Proxima Nova"/>
              <a:ea typeface="Proxima Nova"/>
              <a:cs typeface="Proxima Nova"/>
              <a:sym typeface="Proxima Nova"/>
            </a:endParaRPr>
          </a:p>
        </p:txBody>
      </p:sp>
      <p:pic>
        <p:nvPicPr>
          <p:cNvPr id="77" name="Google Shape;77;p15"/>
          <p:cNvPicPr preferRelativeResize="0"/>
          <p:nvPr/>
        </p:nvPicPr>
        <p:blipFill rotWithShape="1">
          <a:blip r:embed="rId3">
            <a:alphaModFix/>
          </a:blip>
          <a:srcRect b="22264" l="0" r="0" t="13792"/>
          <a:stretch/>
        </p:blipFill>
        <p:spPr>
          <a:xfrm>
            <a:off x="5167425" y="853550"/>
            <a:ext cx="1571224" cy="437175"/>
          </a:xfrm>
          <a:prstGeom prst="rect">
            <a:avLst/>
          </a:prstGeom>
          <a:noFill/>
          <a:ln>
            <a:noFill/>
          </a:ln>
        </p:spPr>
      </p:pic>
      <p:pic>
        <p:nvPicPr>
          <p:cNvPr id="78" name="Google Shape;78;p15"/>
          <p:cNvPicPr preferRelativeResize="0"/>
          <p:nvPr/>
        </p:nvPicPr>
        <p:blipFill>
          <a:blip r:embed="rId4">
            <a:alphaModFix/>
          </a:blip>
          <a:stretch>
            <a:fillRect/>
          </a:stretch>
        </p:blipFill>
        <p:spPr>
          <a:xfrm>
            <a:off x="6989925" y="313100"/>
            <a:ext cx="1857624" cy="2155848"/>
          </a:xfrm>
          <a:prstGeom prst="rect">
            <a:avLst/>
          </a:prstGeom>
          <a:noFill/>
          <a:ln>
            <a:noFill/>
          </a:ln>
        </p:spPr>
      </p:pic>
      <p:sp>
        <p:nvSpPr>
          <p:cNvPr id="79" name="Google Shape;7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311700" y="121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CONCLUSION</a:t>
            </a:r>
            <a:endParaRPr sz="2600"/>
          </a:p>
        </p:txBody>
      </p:sp>
      <p:sp>
        <p:nvSpPr>
          <p:cNvPr id="310" name="Google Shape;310;p42"/>
          <p:cNvSpPr txBox="1"/>
          <p:nvPr>
            <p:ph idx="1" type="body"/>
          </p:nvPr>
        </p:nvSpPr>
        <p:spPr>
          <a:xfrm>
            <a:off x="224150" y="765000"/>
            <a:ext cx="5839500" cy="3813600"/>
          </a:xfrm>
          <a:prstGeom prst="rect">
            <a:avLst/>
          </a:prstGeom>
        </p:spPr>
        <p:txBody>
          <a:bodyPr anchorCtr="0" anchor="t" bIns="91425" lIns="91425" spcFirstLastPara="1" rIns="91425" wrap="square" tIns="91425">
            <a:normAutofit lnSpcReduction="20000"/>
          </a:bodyPr>
          <a:lstStyle/>
          <a:p>
            <a:pPr indent="0" lvl="0" marL="0" rtl="0" algn="just">
              <a:lnSpc>
                <a:spcPct val="100000"/>
              </a:lnSpc>
              <a:spcBef>
                <a:spcPts val="0"/>
              </a:spcBef>
              <a:spcAft>
                <a:spcPts val="0"/>
              </a:spcAft>
              <a:buNone/>
            </a:pPr>
            <a:r>
              <a:t/>
            </a:r>
            <a:endParaRPr sz="1700">
              <a:solidFill>
                <a:srgbClr val="000000"/>
              </a:solidFill>
            </a:endParaRPr>
          </a:p>
          <a:p>
            <a:pPr indent="457200" lvl="0" marL="0" rtl="0" algn="just">
              <a:lnSpc>
                <a:spcPct val="100000"/>
              </a:lnSpc>
              <a:spcBef>
                <a:spcPts val="0"/>
              </a:spcBef>
              <a:spcAft>
                <a:spcPts val="0"/>
              </a:spcAft>
              <a:buNone/>
            </a:pPr>
            <a:r>
              <a:rPr lang="en" sz="1700">
                <a:solidFill>
                  <a:srgbClr val="000000"/>
                </a:solidFill>
              </a:rPr>
              <a:t>Our data shows eviction in New York City  is a systemic issue long in the making.</a:t>
            </a:r>
            <a:endParaRPr sz="1700">
              <a:solidFill>
                <a:srgbClr val="000000"/>
              </a:solidFill>
            </a:endParaRPr>
          </a:p>
          <a:p>
            <a:pPr indent="0" lvl="0" marL="0" rtl="0" algn="just">
              <a:lnSpc>
                <a:spcPct val="100000"/>
              </a:lnSpc>
              <a:spcBef>
                <a:spcPts val="0"/>
              </a:spcBef>
              <a:spcAft>
                <a:spcPts val="0"/>
              </a:spcAft>
              <a:buNone/>
            </a:pPr>
            <a:r>
              <a:t/>
            </a:r>
            <a:endParaRPr sz="1700">
              <a:solidFill>
                <a:srgbClr val="000000"/>
              </a:solidFill>
            </a:endParaRPr>
          </a:p>
          <a:p>
            <a:pPr indent="457200" lvl="0" marL="0" rtl="0" algn="just">
              <a:lnSpc>
                <a:spcPct val="100000"/>
              </a:lnSpc>
              <a:spcBef>
                <a:spcPts val="0"/>
              </a:spcBef>
              <a:spcAft>
                <a:spcPts val="0"/>
              </a:spcAft>
              <a:buNone/>
            </a:pPr>
            <a:r>
              <a:rPr lang="en" sz="1700">
                <a:solidFill>
                  <a:srgbClr val="000000"/>
                </a:solidFill>
              </a:rPr>
              <a:t>The Bronx has the highest eviction rate of any borough in New York City from 2017-2022. The COVID-19 pandemic has further exacerbated this crisis with many families struggling to make ends meet due to job loss and economic hardship. </a:t>
            </a:r>
            <a:endParaRPr sz="1700">
              <a:solidFill>
                <a:srgbClr val="000000"/>
              </a:solidFill>
            </a:endParaRPr>
          </a:p>
          <a:p>
            <a:pPr indent="457200" lvl="0" marL="0" rtl="0" algn="just">
              <a:lnSpc>
                <a:spcPct val="100000"/>
              </a:lnSpc>
              <a:spcBef>
                <a:spcPts val="0"/>
              </a:spcBef>
              <a:spcAft>
                <a:spcPts val="0"/>
              </a:spcAft>
              <a:buNone/>
            </a:pPr>
            <a:r>
              <a:rPr lang="en" sz="1700">
                <a:solidFill>
                  <a:srgbClr val="000000"/>
                </a:solidFill>
              </a:rPr>
              <a:t>Our data uncovered that the high eviction rates in the Bronx are attributed to factors such as low-household income, lack of affordable housing, and rising cost of living. Systemic issues such as racial and income inequality can contribute to higher eviction rates among Black and Latinx tenants.</a:t>
            </a:r>
            <a:endParaRPr sz="1100">
              <a:solidFill>
                <a:srgbClr val="000000"/>
              </a:solidFill>
              <a:latin typeface="Arial"/>
              <a:ea typeface="Arial"/>
              <a:cs typeface="Arial"/>
              <a:sym typeface="Arial"/>
            </a:endParaRPr>
          </a:p>
          <a:p>
            <a:pPr indent="457200" lvl="0" marL="0" rtl="0" algn="just">
              <a:lnSpc>
                <a:spcPct val="100000"/>
              </a:lnSpc>
              <a:spcBef>
                <a:spcPts val="0"/>
              </a:spcBef>
              <a:spcAft>
                <a:spcPts val="0"/>
              </a:spcAft>
              <a:buNone/>
            </a:pPr>
            <a:r>
              <a:t/>
            </a:r>
            <a:endParaRPr sz="1700">
              <a:solidFill>
                <a:srgbClr val="000000"/>
              </a:solidFill>
            </a:endParaRPr>
          </a:p>
          <a:p>
            <a:pPr indent="0" lvl="0" marL="0" rtl="0" algn="l">
              <a:spcBef>
                <a:spcPts val="0"/>
              </a:spcBef>
              <a:spcAft>
                <a:spcPts val="1200"/>
              </a:spcAft>
              <a:buNone/>
            </a:pPr>
            <a:r>
              <a:t/>
            </a:r>
            <a:endParaRPr/>
          </a:p>
        </p:txBody>
      </p:sp>
      <p:pic>
        <p:nvPicPr>
          <p:cNvPr id="311" name="Google Shape;311;p42"/>
          <p:cNvPicPr preferRelativeResize="0"/>
          <p:nvPr/>
        </p:nvPicPr>
        <p:blipFill>
          <a:blip r:embed="rId3">
            <a:alphaModFix/>
          </a:blip>
          <a:stretch>
            <a:fillRect/>
          </a:stretch>
        </p:blipFill>
        <p:spPr>
          <a:xfrm>
            <a:off x="6271325" y="1145950"/>
            <a:ext cx="2774700" cy="2081025"/>
          </a:xfrm>
          <a:prstGeom prst="rect">
            <a:avLst/>
          </a:prstGeom>
          <a:noFill/>
          <a:ln>
            <a:noFill/>
          </a:ln>
        </p:spPr>
      </p:pic>
      <p:sp>
        <p:nvSpPr>
          <p:cNvPr id="312" name="Google Shape;31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311700" y="130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Our data-driven recommendations: </a:t>
            </a:r>
            <a:endParaRPr sz="2600"/>
          </a:p>
        </p:txBody>
      </p:sp>
      <p:sp>
        <p:nvSpPr>
          <p:cNvPr id="318" name="Google Shape;318;p43"/>
          <p:cNvSpPr txBox="1"/>
          <p:nvPr>
            <p:ph idx="1" type="body"/>
          </p:nvPr>
        </p:nvSpPr>
        <p:spPr>
          <a:xfrm>
            <a:off x="311700" y="703675"/>
            <a:ext cx="5885700" cy="4295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000">
                <a:solidFill>
                  <a:srgbClr val="000000"/>
                </a:solidFill>
              </a:rPr>
              <a:t>It is our recommendation that the HPD team focus on systemic changes in high eviction neighborhoods by: </a:t>
            </a:r>
            <a:endParaRPr sz="6000">
              <a:solidFill>
                <a:srgbClr val="000000"/>
              </a:solidFill>
            </a:endParaRPr>
          </a:p>
          <a:p>
            <a:pPr indent="-323850" lvl="0" marL="457200" rtl="0" algn="l">
              <a:spcBef>
                <a:spcPts val="1200"/>
              </a:spcBef>
              <a:spcAft>
                <a:spcPts val="0"/>
              </a:spcAft>
              <a:buClr>
                <a:srgbClr val="000000"/>
              </a:buClr>
              <a:buSzPct val="100000"/>
              <a:buChar char="●"/>
            </a:pPr>
            <a:r>
              <a:rPr lang="en" sz="6000">
                <a:solidFill>
                  <a:srgbClr val="000000"/>
                </a:solidFill>
              </a:rPr>
              <a:t>I</a:t>
            </a:r>
            <a:r>
              <a:rPr lang="en" sz="6000">
                <a:solidFill>
                  <a:srgbClr val="000000"/>
                </a:solidFill>
              </a:rPr>
              <a:t>ncreasing funding for affordable housing, which can help provide homes for those who are struggling to make ends meet. It can also help to reduce homelessness and poverty and increase economic mobility.  </a:t>
            </a:r>
            <a:endParaRPr sz="6000">
              <a:solidFill>
                <a:srgbClr val="000000"/>
              </a:solidFill>
            </a:endParaRPr>
          </a:p>
          <a:p>
            <a:pPr indent="-323850" lvl="0" marL="457200" rtl="0" algn="l">
              <a:spcBef>
                <a:spcPts val="1000"/>
              </a:spcBef>
              <a:spcAft>
                <a:spcPts val="0"/>
              </a:spcAft>
              <a:buClr>
                <a:srgbClr val="000000"/>
              </a:buClr>
              <a:buSzPct val="100000"/>
              <a:buChar char="●"/>
            </a:pPr>
            <a:r>
              <a:rPr lang="en" sz="6000">
                <a:solidFill>
                  <a:srgbClr val="000000"/>
                </a:solidFill>
              </a:rPr>
              <a:t>I</a:t>
            </a:r>
            <a:r>
              <a:rPr lang="en" sz="6000">
                <a:solidFill>
                  <a:srgbClr val="000000"/>
                </a:solidFill>
              </a:rPr>
              <a:t>ncreasing funding for rental assistance programs, as more families and individuals can receive the support they need to maintain their housing stability and improve their overall well-being.</a:t>
            </a:r>
            <a:endParaRPr sz="6000">
              <a:solidFill>
                <a:srgbClr val="000000"/>
              </a:solidFill>
            </a:endParaRPr>
          </a:p>
          <a:p>
            <a:pPr indent="-323850" lvl="0" marL="457200" rtl="0" algn="l">
              <a:spcBef>
                <a:spcPts val="1000"/>
              </a:spcBef>
              <a:spcAft>
                <a:spcPts val="0"/>
              </a:spcAft>
              <a:buClr>
                <a:srgbClr val="000000"/>
              </a:buClr>
              <a:buSzPct val="100000"/>
              <a:buChar char="●"/>
            </a:pPr>
            <a:r>
              <a:rPr lang="en" sz="6000">
                <a:solidFill>
                  <a:srgbClr val="000000"/>
                </a:solidFill>
              </a:rPr>
              <a:t>E</a:t>
            </a:r>
            <a:r>
              <a:rPr lang="en" sz="6000">
                <a:solidFill>
                  <a:srgbClr val="000000"/>
                </a:solidFill>
              </a:rPr>
              <a:t>xpanding access to legal services for tenants, as they can have a fair chance in eviction proceedings and receive the necessary support to protect their rights.</a:t>
            </a:r>
            <a:endParaRPr sz="6000">
              <a:solidFill>
                <a:srgbClr val="000000"/>
              </a:solidFill>
            </a:endParaRPr>
          </a:p>
          <a:p>
            <a:pPr indent="-323850" lvl="0" marL="457200" rtl="0" algn="l">
              <a:spcBef>
                <a:spcPts val="1000"/>
              </a:spcBef>
              <a:spcAft>
                <a:spcPts val="0"/>
              </a:spcAft>
              <a:buClr>
                <a:srgbClr val="000000"/>
              </a:buClr>
              <a:buSzPct val="100000"/>
              <a:buChar char="●"/>
            </a:pPr>
            <a:r>
              <a:rPr lang="en" sz="6000">
                <a:solidFill>
                  <a:srgbClr val="000000"/>
                </a:solidFill>
              </a:rPr>
              <a:t>Increasing financial </a:t>
            </a:r>
            <a:r>
              <a:rPr lang="en" sz="6000">
                <a:solidFill>
                  <a:srgbClr val="000000"/>
                </a:solidFill>
              </a:rPr>
              <a:t>assistance</a:t>
            </a:r>
            <a:r>
              <a:rPr lang="en" sz="6000">
                <a:solidFill>
                  <a:srgbClr val="000000"/>
                </a:solidFill>
              </a:rPr>
              <a:t> for local businesses located in hotspot areas. </a:t>
            </a:r>
            <a:endParaRPr sz="6000">
              <a:solidFill>
                <a:srgbClr val="000000"/>
              </a:solidFill>
            </a:endParaRPr>
          </a:p>
          <a:p>
            <a:pPr indent="0" lvl="0" marL="457200" rtl="0" algn="l">
              <a:spcBef>
                <a:spcPts val="1000"/>
              </a:spcBef>
              <a:spcAft>
                <a:spcPts val="0"/>
              </a:spcAft>
              <a:buNone/>
            </a:pPr>
            <a:r>
              <a:t/>
            </a:r>
            <a:endParaRPr/>
          </a:p>
          <a:p>
            <a:pPr indent="0" lvl="0" marL="0" rtl="0" algn="l">
              <a:spcBef>
                <a:spcPts val="1200"/>
              </a:spcBef>
              <a:spcAft>
                <a:spcPts val="0"/>
              </a:spcAft>
              <a:buNone/>
            </a:pPr>
            <a:r>
              <a:t/>
            </a:r>
            <a:endParaRPr/>
          </a:p>
          <a:p>
            <a:pPr indent="0" lvl="0" marL="914400" rtl="0" algn="l">
              <a:spcBef>
                <a:spcPts val="1200"/>
              </a:spcBef>
              <a:spcAft>
                <a:spcPts val="0"/>
              </a:spcAft>
              <a:buNone/>
            </a:pPr>
            <a:r>
              <a:t/>
            </a:r>
            <a:endParaRPr/>
          </a:p>
          <a:p>
            <a:pPr indent="0" lvl="0" marL="914400" rtl="0" algn="l">
              <a:spcBef>
                <a:spcPts val="1200"/>
              </a:spcBef>
              <a:spcAft>
                <a:spcPts val="1200"/>
              </a:spcAft>
              <a:buNone/>
            </a:pPr>
            <a:r>
              <a:t/>
            </a:r>
            <a:endParaRPr/>
          </a:p>
        </p:txBody>
      </p:sp>
      <p:pic>
        <p:nvPicPr>
          <p:cNvPr id="319" name="Google Shape;319;p43"/>
          <p:cNvPicPr preferRelativeResize="0"/>
          <p:nvPr/>
        </p:nvPicPr>
        <p:blipFill rotWithShape="1">
          <a:blip r:embed="rId3">
            <a:alphaModFix/>
          </a:blip>
          <a:srcRect b="8485" l="4205" r="11860" t="6912"/>
          <a:stretch/>
        </p:blipFill>
        <p:spPr>
          <a:xfrm>
            <a:off x="6197400" y="995550"/>
            <a:ext cx="2846348" cy="3030225"/>
          </a:xfrm>
          <a:prstGeom prst="rect">
            <a:avLst/>
          </a:prstGeom>
          <a:noFill/>
          <a:ln>
            <a:noFill/>
          </a:ln>
        </p:spPr>
      </p:pic>
      <p:sp>
        <p:nvSpPr>
          <p:cNvPr id="320" name="Google Shape;32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311700" y="142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 </a:t>
            </a:r>
            <a:endParaRPr/>
          </a:p>
        </p:txBody>
      </p:sp>
      <p:sp>
        <p:nvSpPr>
          <p:cNvPr id="326" name="Google Shape;326;p44"/>
          <p:cNvSpPr txBox="1"/>
          <p:nvPr>
            <p:ph idx="1" type="body"/>
          </p:nvPr>
        </p:nvSpPr>
        <p:spPr>
          <a:xfrm>
            <a:off x="311700" y="715150"/>
            <a:ext cx="8520600" cy="3853800"/>
          </a:xfrm>
          <a:prstGeom prst="rect">
            <a:avLst/>
          </a:prstGeom>
        </p:spPr>
        <p:txBody>
          <a:bodyPr anchorCtr="0" anchor="t" bIns="91425" lIns="91425" spcFirstLastPara="1" rIns="91425" wrap="square" tIns="91425">
            <a:normAutofit lnSpcReduction="20000"/>
          </a:bodyPr>
          <a:lstStyle/>
          <a:p>
            <a:pPr indent="0" lvl="0" marL="0" rtl="0" algn="l">
              <a:lnSpc>
                <a:spcPct val="95000"/>
              </a:lnSpc>
              <a:spcBef>
                <a:spcPts val="0"/>
              </a:spcBef>
              <a:spcAft>
                <a:spcPts val="0"/>
              </a:spcAft>
              <a:buNone/>
            </a:pPr>
            <a:r>
              <a:rPr lang="en" sz="1300">
                <a:solidFill>
                  <a:srgbClr val="000000"/>
                </a:solidFill>
              </a:rPr>
              <a:t>New York State Homes and Community Renewal. COVID-19 Eviction Protections for Tenants. Retrieved from </a:t>
            </a:r>
            <a:r>
              <a:rPr lang="en" sz="1300" u="sng">
                <a:solidFill>
                  <a:srgbClr val="000000"/>
                </a:solidFill>
                <a:hlinkClick r:id="rId3">
                  <a:extLst>
                    <a:ext uri="{A12FA001-AC4F-418D-AE19-62706E023703}">
                      <ahyp:hlinkClr val="tx"/>
                    </a:ext>
                  </a:extLst>
                </a:hlinkClick>
              </a:rPr>
              <a:t>https://hcr.ny.gov/covid-19-eviction-protections-tenants#:~:text=The%20Tenant%20Safe%20Harbor%20Act,hardship%20due%20to%20COVID%2D19</a:t>
            </a:r>
            <a:r>
              <a:rPr lang="en" sz="1300">
                <a:solidFill>
                  <a:srgbClr val="000000"/>
                </a:solidFill>
              </a:rPr>
              <a:t>.  </a:t>
            </a:r>
            <a:endParaRPr sz="1300">
              <a:solidFill>
                <a:srgbClr val="000000"/>
              </a:solidFill>
            </a:endParaRPr>
          </a:p>
          <a:p>
            <a:pPr indent="0" lvl="0" marL="0" rtl="0" algn="l">
              <a:lnSpc>
                <a:spcPct val="95000"/>
              </a:lnSpc>
              <a:spcBef>
                <a:spcPts val="1200"/>
              </a:spcBef>
              <a:spcAft>
                <a:spcPts val="0"/>
              </a:spcAft>
              <a:buNone/>
            </a:pPr>
            <a:r>
              <a:rPr lang="en" sz="1300">
                <a:solidFill>
                  <a:srgbClr val="000000"/>
                </a:solidFill>
              </a:rPr>
              <a:t>The City. (2022, January 13). As Eviction Pause Ends in New York, Here’s What Tenants Should Know. </a:t>
            </a:r>
            <a:r>
              <a:rPr lang="en" sz="1300" u="sng">
                <a:solidFill>
                  <a:srgbClr val="000000"/>
                </a:solidFill>
                <a:hlinkClick r:id="rId4">
                  <a:extLst>
                    <a:ext uri="{A12FA001-AC4F-418D-AE19-62706E023703}">
                      <ahyp:hlinkClr val="tx"/>
                    </a:ext>
                  </a:extLst>
                </a:hlinkClick>
              </a:rPr>
              <a:t>https://www.thecity.nyc/housing/2022/1/13/22882998/as-eviction-pause-ends-in-new-york-heres-what-tenants-should-know</a:t>
            </a:r>
            <a:r>
              <a:rPr lang="en" sz="1300">
                <a:solidFill>
                  <a:srgbClr val="000000"/>
                </a:solidFill>
              </a:rPr>
              <a:t>.</a:t>
            </a:r>
            <a:endParaRPr sz="1300">
              <a:solidFill>
                <a:srgbClr val="000000"/>
              </a:solidFill>
            </a:endParaRPr>
          </a:p>
          <a:p>
            <a:pPr indent="0" lvl="0" marL="0" rtl="0" algn="l">
              <a:lnSpc>
                <a:spcPct val="95000"/>
              </a:lnSpc>
              <a:spcBef>
                <a:spcPts val="1200"/>
              </a:spcBef>
              <a:spcAft>
                <a:spcPts val="0"/>
              </a:spcAft>
              <a:buNone/>
            </a:pPr>
            <a:r>
              <a:rPr lang="en" sz="1300">
                <a:solidFill>
                  <a:srgbClr val="000000"/>
                </a:solidFill>
              </a:rPr>
              <a:t>NYC Council. Evictions in New York City. Retrieved from </a:t>
            </a:r>
            <a:r>
              <a:rPr lang="en" sz="1300" u="sng">
                <a:solidFill>
                  <a:srgbClr val="000000"/>
                </a:solidFill>
                <a:hlinkClick r:id="rId5">
                  <a:extLst>
                    <a:ext uri="{A12FA001-AC4F-418D-AE19-62706E023703}">
                      <ahyp:hlinkClr val="tx"/>
                    </a:ext>
                  </a:extLst>
                </a:hlinkClick>
              </a:rPr>
              <a:t>https://council.nyc.gov/data/evictions/</a:t>
            </a:r>
            <a:r>
              <a:rPr lang="en" sz="1300">
                <a:solidFill>
                  <a:srgbClr val="000000"/>
                </a:solidFill>
              </a:rPr>
              <a:t> </a:t>
            </a:r>
            <a:endParaRPr sz="1300">
              <a:solidFill>
                <a:srgbClr val="000000"/>
              </a:solidFill>
            </a:endParaRPr>
          </a:p>
          <a:p>
            <a:pPr indent="0" lvl="0" marL="0" rtl="0" algn="l">
              <a:lnSpc>
                <a:spcPct val="95000"/>
              </a:lnSpc>
              <a:spcBef>
                <a:spcPts val="1200"/>
              </a:spcBef>
              <a:spcAft>
                <a:spcPts val="0"/>
              </a:spcAft>
              <a:buNone/>
            </a:pPr>
            <a:r>
              <a:rPr lang="en" sz="1300">
                <a:solidFill>
                  <a:srgbClr val="000000"/>
                </a:solidFill>
              </a:rPr>
              <a:t>City Limits. (2022, July 26). NYC evictions have increased every month this year. Retrieved from </a:t>
            </a:r>
            <a:r>
              <a:rPr lang="en" sz="1300" u="sng">
                <a:solidFill>
                  <a:srgbClr val="000000"/>
                </a:solidFill>
                <a:hlinkClick r:id="rId6">
                  <a:extLst>
                    <a:ext uri="{A12FA001-AC4F-418D-AE19-62706E023703}">
                      <ahyp:hlinkClr val="tx"/>
                    </a:ext>
                  </a:extLst>
                </a:hlinkClick>
              </a:rPr>
              <a:t>https://citylimits.org/2022/07/26/nyc-evictions-have-increased-every-month-this-year/</a:t>
            </a:r>
            <a:endParaRPr sz="1300">
              <a:solidFill>
                <a:srgbClr val="000000"/>
              </a:solidFill>
            </a:endParaRPr>
          </a:p>
          <a:p>
            <a:pPr indent="0" lvl="0" marL="0" rtl="0" algn="l">
              <a:spcBef>
                <a:spcPts val="1200"/>
              </a:spcBef>
              <a:spcAft>
                <a:spcPts val="0"/>
              </a:spcAft>
              <a:buNone/>
            </a:pPr>
            <a:r>
              <a:rPr lang="en" sz="1300">
                <a:solidFill>
                  <a:srgbClr val="000000"/>
                </a:solidFill>
              </a:rPr>
              <a:t>2020 Census - New York City Population. NYC.gov, The City of New York, n.d., </a:t>
            </a:r>
            <a:r>
              <a:rPr lang="en" sz="1300" u="sng">
                <a:solidFill>
                  <a:srgbClr val="000000"/>
                </a:solidFill>
                <a:hlinkClick r:id="rId7">
                  <a:extLst>
                    <a:ext uri="{A12FA001-AC4F-418D-AE19-62706E023703}">
                      <ahyp:hlinkClr val="tx"/>
                    </a:ext>
                  </a:extLst>
                </a:hlinkClick>
              </a:rPr>
              <a:t>https://www.nyc.gov/site/planning/planning-level/nyc-population/2020-census.page</a:t>
            </a:r>
            <a:r>
              <a:rPr lang="en" sz="1300">
                <a:solidFill>
                  <a:srgbClr val="000000"/>
                </a:solidFill>
              </a:rPr>
              <a:t>. </a:t>
            </a:r>
            <a:endParaRPr sz="1300">
              <a:solidFill>
                <a:srgbClr val="000000"/>
              </a:solidFill>
            </a:endParaRPr>
          </a:p>
          <a:p>
            <a:pPr indent="0" lvl="0" marL="0" rtl="0" algn="l">
              <a:spcBef>
                <a:spcPts val="0"/>
              </a:spcBef>
              <a:spcAft>
                <a:spcPts val="0"/>
              </a:spcAft>
              <a:buNone/>
            </a:pPr>
            <a:r>
              <a:rPr lang="en" sz="1300">
                <a:solidFill>
                  <a:srgbClr val="000000"/>
                </a:solidFill>
              </a:rPr>
              <a:t>Demographic Map Viewer." U.S. Census Bureau, 2021, </a:t>
            </a:r>
            <a:r>
              <a:rPr lang="en" sz="1300" u="sng">
                <a:solidFill>
                  <a:srgbClr val="000000"/>
                </a:solidFill>
                <a:hlinkClick r:id="rId8">
                  <a:extLst>
                    <a:ext uri="{A12FA001-AC4F-418D-AE19-62706E023703}">
                      <ahyp:hlinkClr val="tx"/>
                    </a:ext>
                  </a:extLst>
                </a:hlinkClick>
              </a:rPr>
              <a:t>https://www.census.gov/library/visualizations/2021/geo/demographicmapviewer.html</a:t>
            </a:r>
            <a:r>
              <a:rPr lang="en" sz="1300">
                <a:solidFill>
                  <a:srgbClr val="000000"/>
                </a:solidFill>
              </a:rPr>
              <a:t>. </a:t>
            </a:r>
            <a:endParaRPr sz="13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rPr lang="en" sz="1300">
                <a:solidFill>
                  <a:srgbClr val="000000"/>
                </a:solidFill>
              </a:rPr>
              <a:t>Waickman, Corey R., et al. "Sociodemographics of Rent Stabilized Tenants." New York City Department of Housing Preservation and Development, 2018.</a:t>
            </a:r>
            <a:endParaRPr sz="1300">
              <a:solidFill>
                <a:srgbClr val="000000"/>
              </a:solidFill>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rPr lang="en" sz="1200">
                <a:solidFill>
                  <a:srgbClr val="000000"/>
                </a:solidFill>
              </a:rPr>
              <a:t>RentHop. "Average Rent in New York, NY." RentHop, RentHop, n.d., https://www.renthop.com/average-rent-in/new-york-ny.</a:t>
            </a:r>
            <a:endParaRPr sz="1200">
              <a:solidFill>
                <a:srgbClr val="000000"/>
              </a:solidFill>
            </a:endParaRPr>
          </a:p>
        </p:txBody>
      </p:sp>
      <p:sp>
        <p:nvSpPr>
          <p:cNvPr id="327" name="Google Shape;32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5"/>
          <p:cNvPicPr preferRelativeResize="0"/>
          <p:nvPr/>
        </p:nvPicPr>
        <p:blipFill>
          <a:blip r:embed="rId3">
            <a:alphaModFix/>
          </a:blip>
          <a:stretch>
            <a:fillRect/>
          </a:stretch>
        </p:blipFill>
        <p:spPr>
          <a:xfrm>
            <a:off x="2190750" y="976313"/>
            <a:ext cx="4762500" cy="3190875"/>
          </a:xfrm>
          <a:prstGeom prst="rect">
            <a:avLst/>
          </a:prstGeom>
          <a:noFill/>
          <a:ln>
            <a:noFill/>
          </a:ln>
        </p:spPr>
      </p:pic>
      <p:sp>
        <p:nvSpPr>
          <p:cNvPr id="333" name="Google Shape;33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p:nvPr/>
        </p:nvSpPr>
        <p:spPr>
          <a:xfrm>
            <a:off x="367350" y="957425"/>
            <a:ext cx="8409300" cy="445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Information About Our Data Set</a:t>
            </a:r>
            <a:endParaRPr b="1"/>
          </a:p>
        </p:txBody>
      </p:sp>
      <p:sp>
        <p:nvSpPr>
          <p:cNvPr id="85" name="Google Shape;85;p16"/>
          <p:cNvSpPr/>
          <p:nvPr/>
        </p:nvSpPr>
        <p:spPr>
          <a:xfrm>
            <a:off x="367350" y="1764581"/>
            <a:ext cx="8409300" cy="445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Overview of Evictions In NYC</a:t>
            </a:r>
            <a:endParaRPr b="1"/>
          </a:p>
        </p:txBody>
      </p:sp>
      <p:sp>
        <p:nvSpPr>
          <p:cNvPr id="86" name="Google Shape;86;p16"/>
          <p:cNvSpPr/>
          <p:nvPr/>
        </p:nvSpPr>
        <p:spPr>
          <a:xfrm>
            <a:off x="367350" y="2571738"/>
            <a:ext cx="8409300" cy="445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The Bronx: An Eviction Hotspot</a:t>
            </a:r>
            <a:endParaRPr b="1"/>
          </a:p>
        </p:txBody>
      </p:sp>
      <p:sp>
        <p:nvSpPr>
          <p:cNvPr id="87" name="Google Shape;87;p16"/>
          <p:cNvSpPr/>
          <p:nvPr/>
        </p:nvSpPr>
        <p:spPr>
          <a:xfrm>
            <a:off x="367350" y="3378894"/>
            <a:ext cx="8409300" cy="445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t>Understanding the Causes of Evictions in the Bronx</a:t>
            </a:r>
            <a:endParaRPr b="1"/>
          </a:p>
        </p:txBody>
      </p:sp>
      <p:sp>
        <p:nvSpPr>
          <p:cNvPr id="88" name="Google Shape;88;p16"/>
          <p:cNvSpPr/>
          <p:nvPr/>
        </p:nvSpPr>
        <p:spPr>
          <a:xfrm>
            <a:off x="367350" y="4186050"/>
            <a:ext cx="8409300" cy="445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t>Conclusion &amp; Recommendations</a:t>
            </a:r>
            <a:endParaRPr b="1"/>
          </a:p>
        </p:txBody>
      </p:sp>
      <p:sp>
        <p:nvSpPr>
          <p:cNvPr id="89" name="Google Shape;89;p16"/>
          <p:cNvSpPr txBox="1"/>
          <p:nvPr/>
        </p:nvSpPr>
        <p:spPr>
          <a:xfrm>
            <a:off x="367350" y="233700"/>
            <a:ext cx="780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3"/>
                </a:solidFill>
                <a:latin typeface="Alfa Slab One"/>
                <a:ea typeface="Alfa Slab One"/>
                <a:cs typeface="Alfa Slab One"/>
                <a:sym typeface="Alfa Slab One"/>
              </a:rPr>
              <a:t>Outline</a:t>
            </a:r>
            <a:endParaRPr sz="2600">
              <a:solidFill>
                <a:schemeClr val="accent3"/>
              </a:solidFill>
              <a:latin typeface="Alfa Slab One"/>
              <a:ea typeface="Alfa Slab One"/>
              <a:cs typeface="Alfa Slab One"/>
              <a:sym typeface="Alfa Slab One"/>
            </a:endParaRPr>
          </a:p>
        </p:txBody>
      </p:sp>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lin ang="5400012" scaled="0"/>
        </a:gradFill>
      </p:bgPr>
    </p:bg>
    <p:spTree>
      <p:nvGrpSpPr>
        <p:cNvPr id="94" name="Shape 94"/>
        <p:cNvGrpSpPr/>
        <p:nvPr/>
      </p:nvGrpSpPr>
      <p:grpSpPr>
        <a:xfrm>
          <a:off x="0" y="0"/>
          <a:ext cx="0" cy="0"/>
          <a:chOff x="0" y="0"/>
          <a:chExt cx="0" cy="0"/>
        </a:xfrm>
      </p:grpSpPr>
      <p:sp>
        <p:nvSpPr>
          <p:cNvPr id="95" name="Google Shape;95;p17"/>
          <p:cNvSpPr txBox="1"/>
          <p:nvPr>
            <p:ph type="ctrTitle"/>
          </p:nvPr>
        </p:nvSpPr>
        <p:spPr>
          <a:xfrm>
            <a:off x="311700" y="1592850"/>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3C78D8"/>
                </a:solidFill>
              </a:rPr>
              <a:t>A Breakdown of Our Dataset</a:t>
            </a:r>
            <a:endParaRPr>
              <a:solidFill>
                <a:srgbClr val="3C78D8"/>
              </a:solidFill>
            </a:endParaRPr>
          </a:p>
        </p:txBody>
      </p:sp>
      <p:sp>
        <p:nvSpPr>
          <p:cNvPr id="96" name="Google Shape;9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170125" y="82575"/>
            <a:ext cx="3121200" cy="96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the Dataset </a:t>
            </a:r>
            <a:endParaRPr/>
          </a:p>
        </p:txBody>
      </p:sp>
      <p:sp>
        <p:nvSpPr>
          <p:cNvPr id="102" name="Google Shape;102;p18"/>
          <p:cNvSpPr txBox="1"/>
          <p:nvPr>
            <p:ph idx="1" type="body"/>
          </p:nvPr>
        </p:nvSpPr>
        <p:spPr>
          <a:xfrm>
            <a:off x="0" y="1050088"/>
            <a:ext cx="2253300" cy="3279600"/>
          </a:xfrm>
          <a:prstGeom prst="rect">
            <a:avLst/>
          </a:prstGeom>
        </p:spPr>
        <p:txBody>
          <a:bodyPr anchorCtr="0" anchor="t" bIns="91425" lIns="91425" spcFirstLastPara="1" rIns="91425" wrap="square" tIns="91425">
            <a:normAutofit/>
          </a:bodyPr>
          <a:lstStyle/>
          <a:p>
            <a:pPr indent="-329685" lvl="0" marL="457200" rtl="0" algn="l">
              <a:spcBef>
                <a:spcPts val="0"/>
              </a:spcBef>
              <a:spcAft>
                <a:spcPts val="0"/>
              </a:spcAft>
              <a:buClr>
                <a:srgbClr val="000000"/>
              </a:buClr>
              <a:buSzPts val="1592"/>
              <a:buChar char="●"/>
            </a:pPr>
            <a:r>
              <a:rPr b="1" lang="en" sz="1591">
                <a:solidFill>
                  <a:srgbClr val="000000"/>
                </a:solidFill>
              </a:rPr>
              <a:t>Provided By</a:t>
            </a:r>
            <a:endParaRPr b="1" sz="1591">
              <a:solidFill>
                <a:srgbClr val="000000"/>
              </a:solidFill>
            </a:endParaRPr>
          </a:p>
          <a:p>
            <a:pPr indent="-323335" lvl="1" marL="914400" rtl="0" algn="l">
              <a:spcBef>
                <a:spcPts val="0"/>
              </a:spcBef>
              <a:spcAft>
                <a:spcPts val="0"/>
              </a:spcAft>
              <a:buClr>
                <a:srgbClr val="000000"/>
              </a:buClr>
              <a:buSzPts val="1492"/>
              <a:buChar char="○"/>
            </a:pPr>
            <a:r>
              <a:rPr lang="en" sz="1091">
                <a:solidFill>
                  <a:srgbClr val="000000"/>
                </a:solidFill>
              </a:rPr>
              <a:t>NYC OpenData - Department of Investigation (DOI)</a:t>
            </a:r>
            <a:endParaRPr sz="100">
              <a:solidFill>
                <a:srgbClr val="000000"/>
              </a:solidFill>
            </a:endParaRPr>
          </a:p>
          <a:p>
            <a:pPr indent="-329685" lvl="0" marL="457200" rtl="0" algn="l">
              <a:spcBef>
                <a:spcPts val="1000"/>
              </a:spcBef>
              <a:spcAft>
                <a:spcPts val="0"/>
              </a:spcAft>
              <a:buClr>
                <a:srgbClr val="000000"/>
              </a:buClr>
              <a:buSzPts val="1592"/>
              <a:buChar char="●"/>
            </a:pPr>
            <a:r>
              <a:rPr b="1" lang="en" sz="1591">
                <a:solidFill>
                  <a:srgbClr val="000000"/>
                </a:solidFill>
              </a:rPr>
              <a:t>Types of Data</a:t>
            </a:r>
            <a:endParaRPr b="1" sz="1591">
              <a:solidFill>
                <a:srgbClr val="000000"/>
              </a:solidFill>
            </a:endParaRPr>
          </a:p>
          <a:p>
            <a:pPr indent="-304285" lvl="1" marL="914400" rtl="0" algn="l">
              <a:spcBef>
                <a:spcPts val="0"/>
              </a:spcBef>
              <a:spcAft>
                <a:spcPts val="0"/>
              </a:spcAft>
              <a:buClr>
                <a:srgbClr val="000000"/>
              </a:buClr>
              <a:buSzPts val="1192"/>
              <a:buChar char="○"/>
            </a:pPr>
            <a:r>
              <a:rPr lang="en" sz="1191">
                <a:solidFill>
                  <a:srgbClr val="000000"/>
                </a:solidFill>
              </a:rPr>
              <a:t>String Data</a:t>
            </a:r>
            <a:endParaRPr sz="1191">
              <a:solidFill>
                <a:srgbClr val="000000"/>
              </a:solidFill>
            </a:endParaRPr>
          </a:p>
          <a:p>
            <a:pPr indent="-304285" lvl="1" marL="914400" rtl="0" algn="l">
              <a:spcBef>
                <a:spcPts val="0"/>
              </a:spcBef>
              <a:spcAft>
                <a:spcPts val="0"/>
              </a:spcAft>
              <a:buClr>
                <a:srgbClr val="000000"/>
              </a:buClr>
              <a:buSzPts val="1192"/>
              <a:buChar char="○"/>
            </a:pPr>
            <a:r>
              <a:rPr lang="en" sz="1191">
                <a:solidFill>
                  <a:srgbClr val="000000"/>
                </a:solidFill>
              </a:rPr>
              <a:t>Date-time objects</a:t>
            </a:r>
            <a:endParaRPr sz="1191">
              <a:solidFill>
                <a:srgbClr val="000000"/>
              </a:solidFill>
            </a:endParaRPr>
          </a:p>
          <a:p>
            <a:pPr indent="-304285" lvl="1" marL="914400" rtl="0" algn="l">
              <a:spcBef>
                <a:spcPts val="0"/>
              </a:spcBef>
              <a:spcAft>
                <a:spcPts val="0"/>
              </a:spcAft>
              <a:buClr>
                <a:srgbClr val="000000"/>
              </a:buClr>
              <a:buSzPts val="1192"/>
              <a:buChar char="○"/>
            </a:pPr>
            <a:r>
              <a:rPr lang="en" sz="1191">
                <a:solidFill>
                  <a:srgbClr val="000000"/>
                </a:solidFill>
              </a:rPr>
              <a:t>Geo-spatial information</a:t>
            </a:r>
            <a:endParaRPr sz="1191">
              <a:solidFill>
                <a:srgbClr val="000000"/>
              </a:solidFill>
            </a:endParaRPr>
          </a:p>
          <a:p>
            <a:pPr indent="0" lvl="0" marL="457200" rtl="0" algn="l">
              <a:spcBef>
                <a:spcPts val="1200"/>
              </a:spcBef>
              <a:spcAft>
                <a:spcPts val="1200"/>
              </a:spcAft>
              <a:buNone/>
            </a:pPr>
            <a:r>
              <a:rPr i="1" lang="en" sz="959">
                <a:solidFill>
                  <a:srgbClr val="000000"/>
                </a:solidFill>
              </a:rPr>
              <a:t> </a:t>
            </a:r>
            <a:endParaRPr sz="1167"/>
          </a:p>
        </p:txBody>
      </p:sp>
      <p:sp>
        <p:nvSpPr>
          <p:cNvPr id="103" name="Google Shape;103;p18"/>
          <p:cNvSpPr txBox="1"/>
          <p:nvPr/>
        </p:nvSpPr>
        <p:spPr>
          <a:xfrm>
            <a:off x="297750" y="4530075"/>
            <a:ext cx="1840500" cy="89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 and Google Sheets</a:t>
            </a:r>
            <a:r>
              <a:rPr i="1" lang="en" sz="1067">
                <a:solidFill>
                  <a:schemeClr val="dk2"/>
                </a:solidFill>
                <a:latin typeface="Proxima Nova"/>
                <a:ea typeface="Proxima Nova"/>
                <a:cs typeface="Proxima Nova"/>
                <a:sym typeface="Proxima Nova"/>
              </a:rPr>
              <a:t> </a:t>
            </a:r>
            <a:endParaRPr i="1" sz="1067">
              <a:solidFill>
                <a:schemeClr val="dk2"/>
              </a:solidFill>
              <a:latin typeface="Proxima Nova"/>
              <a:ea typeface="Proxima Nova"/>
              <a:cs typeface="Proxima Nova"/>
              <a:sym typeface="Proxima Nova"/>
            </a:endParaRPr>
          </a:p>
          <a:p>
            <a:pPr indent="0" lvl="0" marL="0" rtl="0" algn="l">
              <a:spcBef>
                <a:spcPts val="1200"/>
              </a:spcBef>
              <a:spcAft>
                <a:spcPts val="0"/>
              </a:spcAft>
              <a:buNone/>
            </a:pPr>
            <a:r>
              <a:t/>
            </a:r>
            <a:endParaRPr>
              <a:latin typeface="Proxima Nova"/>
              <a:ea typeface="Proxima Nova"/>
              <a:cs typeface="Proxima Nova"/>
              <a:sym typeface="Proxima Nova"/>
            </a:endParaRPr>
          </a:p>
        </p:txBody>
      </p:sp>
      <p:pic>
        <p:nvPicPr>
          <p:cNvPr id="104" name="Google Shape;104;p18"/>
          <p:cNvPicPr preferRelativeResize="0"/>
          <p:nvPr/>
        </p:nvPicPr>
        <p:blipFill>
          <a:blip r:embed="rId3">
            <a:alphaModFix/>
          </a:blip>
          <a:stretch>
            <a:fillRect/>
          </a:stretch>
        </p:blipFill>
        <p:spPr>
          <a:xfrm>
            <a:off x="2244825" y="676338"/>
            <a:ext cx="6821673" cy="4027075"/>
          </a:xfrm>
          <a:prstGeom prst="rect">
            <a:avLst/>
          </a:prstGeom>
          <a:noFill/>
          <a:ln>
            <a:noFill/>
          </a:ln>
        </p:spPr>
      </p:pic>
      <p:sp>
        <p:nvSpPr>
          <p:cNvPr id="105" name="Google Shape;10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5D0D0"/>
            </a:gs>
            <a:gs pos="100000">
              <a:srgbClr val="D96868"/>
            </a:gs>
          </a:gsLst>
          <a:path path="circle">
            <a:fillToRect b="50%" l="50%" r="50%" t="50%"/>
          </a:path>
          <a:tileRect/>
        </a:gradFill>
      </p:bgPr>
    </p:bg>
    <p:spTree>
      <p:nvGrpSpPr>
        <p:cNvPr id="109" name="Shape 109"/>
        <p:cNvGrpSpPr/>
        <p:nvPr/>
      </p:nvGrpSpPr>
      <p:grpSpPr>
        <a:xfrm>
          <a:off x="0" y="0"/>
          <a:ext cx="0" cy="0"/>
          <a:chOff x="0" y="0"/>
          <a:chExt cx="0" cy="0"/>
        </a:xfrm>
      </p:grpSpPr>
      <p:sp>
        <p:nvSpPr>
          <p:cNvPr id="110" name="Google Shape;110;p19"/>
          <p:cNvSpPr txBox="1"/>
          <p:nvPr>
            <p:ph type="ctrTitle"/>
          </p:nvPr>
        </p:nvSpPr>
        <p:spPr>
          <a:xfrm>
            <a:off x="311700" y="1592850"/>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3C78D8"/>
                </a:solidFill>
              </a:rPr>
              <a:t>An Overview of Evictions in NYC</a:t>
            </a:r>
            <a:endParaRPr>
              <a:solidFill>
                <a:srgbClr val="3C78D8"/>
              </a:solidFill>
            </a:endParaRPr>
          </a:p>
        </p:txBody>
      </p:sp>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87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Evictions in New York City (2017-2022)</a:t>
            </a:r>
            <a:endParaRPr/>
          </a:p>
        </p:txBody>
      </p:sp>
      <p:pic>
        <p:nvPicPr>
          <p:cNvPr id="117" name="Google Shape;117;p20"/>
          <p:cNvPicPr preferRelativeResize="0"/>
          <p:nvPr/>
        </p:nvPicPr>
        <p:blipFill rotWithShape="1">
          <a:blip r:embed="rId3">
            <a:alphaModFix/>
          </a:blip>
          <a:srcRect b="43259" l="0" r="40504" t="3412"/>
          <a:stretch/>
        </p:blipFill>
        <p:spPr>
          <a:xfrm>
            <a:off x="375375" y="846775"/>
            <a:ext cx="5072279" cy="3636663"/>
          </a:xfrm>
          <a:prstGeom prst="rect">
            <a:avLst/>
          </a:prstGeom>
          <a:noFill/>
          <a:ln>
            <a:noFill/>
          </a:ln>
        </p:spPr>
      </p:pic>
      <p:sp>
        <p:nvSpPr>
          <p:cNvPr id="118" name="Google Shape;118;p20"/>
          <p:cNvSpPr txBox="1"/>
          <p:nvPr/>
        </p:nvSpPr>
        <p:spPr>
          <a:xfrm>
            <a:off x="311700" y="4428500"/>
            <a:ext cx="20598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pic>
        <p:nvPicPr>
          <p:cNvPr id="119" name="Google Shape;119;p20"/>
          <p:cNvPicPr preferRelativeResize="0"/>
          <p:nvPr/>
        </p:nvPicPr>
        <p:blipFill rotWithShape="1">
          <a:blip r:embed="rId4">
            <a:alphaModFix/>
          </a:blip>
          <a:srcRect b="0" l="18654" r="19859" t="0"/>
          <a:stretch/>
        </p:blipFill>
        <p:spPr>
          <a:xfrm>
            <a:off x="5228575" y="846775"/>
            <a:ext cx="3660744" cy="3636676"/>
          </a:xfrm>
          <a:prstGeom prst="rect">
            <a:avLst/>
          </a:prstGeom>
          <a:noFill/>
          <a:ln>
            <a:noFill/>
          </a:ln>
        </p:spPr>
      </p:pic>
      <p:sp>
        <p:nvSpPr>
          <p:cNvPr id="120" name="Google Shape;12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Evictions in New York City (2017-2022)</a:t>
            </a:r>
            <a:endParaRPr/>
          </a:p>
          <a:p>
            <a:pPr indent="0" lvl="0" marL="0" rtl="0" algn="l">
              <a:spcBef>
                <a:spcPts val="0"/>
              </a:spcBef>
              <a:spcAft>
                <a:spcPts val="0"/>
              </a:spcAft>
              <a:buNone/>
            </a:pPr>
            <a:r>
              <a:t/>
            </a:r>
            <a:endParaRPr/>
          </a:p>
        </p:txBody>
      </p:sp>
      <p:sp>
        <p:nvSpPr>
          <p:cNvPr id="126" name="Google Shape;126;p21"/>
          <p:cNvSpPr txBox="1"/>
          <p:nvPr/>
        </p:nvSpPr>
        <p:spPr>
          <a:xfrm>
            <a:off x="961050" y="4712575"/>
            <a:ext cx="2059800" cy="3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859">
                <a:latin typeface="Proxima Nova"/>
                <a:ea typeface="Proxima Nova"/>
                <a:cs typeface="Proxima Nova"/>
                <a:sym typeface="Proxima Nova"/>
              </a:rPr>
              <a:t>Created in:</a:t>
            </a:r>
            <a:r>
              <a:rPr i="1" lang="en" sz="859">
                <a:latin typeface="Proxima Nova"/>
                <a:ea typeface="Proxima Nova"/>
                <a:cs typeface="Proxima Nova"/>
                <a:sym typeface="Proxima Nova"/>
              </a:rPr>
              <a:t> Tableau Public</a:t>
            </a:r>
            <a:endParaRPr>
              <a:latin typeface="Proxima Nova"/>
              <a:ea typeface="Proxima Nova"/>
              <a:cs typeface="Proxima Nova"/>
              <a:sym typeface="Proxima Nova"/>
            </a:endParaRPr>
          </a:p>
        </p:txBody>
      </p:sp>
      <p:pic>
        <p:nvPicPr>
          <p:cNvPr id="127" name="Google Shape;127;p21"/>
          <p:cNvPicPr preferRelativeResize="0"/>
          <p:nvPr/>
        </p:nvPicPr>
        <p:blipFill>
          <a:blip r:embed="rId3">
            <a:alphaModFix/>
          </a:blip>
          <a:stretch>
            <a:fillRect/>
          </a:stretch>
        </p:blipFill>
        <p:spPr>
          <a:xfrm>
            <a:off x="1048975" y="572700"/>
            <a:ext cx="6809149" cy="4205799"/>
          </a:xfrm>
          <a:prstGeom prst="rect">
            <a:avLst/>
          </a:prstGeom>
          <a:noFill/>
          <a:ln>
            <a:noFill/>
          </a:ln>
        </p:spPr>
      </p:pic>
      <p:sp>
        <p:nvSpPr>
          <p:cNvPr id="128" name="Google Shape;12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